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45" r:id="rId2"/>
    <p:sldId id="333" r:id="rId3"/>
    <p:sldId id="336" r:id="rId4"/>
    <p:sldId id="347" r:id="rId5"/>
    <p:sldId id="335" r:id="rId6"/>
    <p:sldId id="350" r:id="rId7"/>
    <p:sldId id="349" r:id="rId8"/>
    <p:sldId id="352" r:id="rId9"/>
    <p:sldId id="334" r:id="rId10"/>
    <p:sldId id="363" r:id="rId11"/>
    <p:sldId id="366" r:id="rId12"/>
    <p:sldId id="367" r:id="rId13"/>
    <p:sldId id="368" r:id="rId14"/>
    <p:sldId id="369" r:id="rId15"/>
    <p:sldId id="370" r:id="rId16"/>
    <p:sldId id="371" r:id="rId17"/>
    <p:sldId id="372" r:id="rId18"/>
    <p:sldId id="373" r:id="rId19"/>
    <p:sldId id="374" r:id="rId20"/>
    <p:sldId id="375" r:id="rId21"/>
    <p:sldId id="353" r:id="rId22"/>
    <p:sldId id="354" r:id="rId23"/>
    <p:sldId id="391" r:id="rId24"/>
    <p:sldId id="356" r:id="rId25"/>
    <p:sldId id="355" r:id="rId26"/>
    <p:sldId id="357" r:id="rId27"/>
    <p:sldId id="379" r:id="rId28"/>
    <p:sldId id="380" r:id="rId29"/>
    <p:sldId id="381" r:id="rId30"/>
    <p:sldId id="382" r:id="rId31"/>
    <p:sldId id="384" r:id="rId32"/>
    <p:sldId id="385" r:id="rId33"/>
    <p:sldId id="386" r:id="rId34"/>
    <p:sldId id="387" r:id="rId35"/>
    <p:sldId id="388" r:id="rId36"/>
    <p:sldId id="389" r:id="rId37"/>
    <p:sldId id="390" r:id="rId38"/>
    <p:sldId id="325" r:id="rId39"/>
    <p:sldId id="376" r:id="rId40"/>
    <p:sldId id="377" r:id="rId41"/>
    <p:sldId id="378" r:id="rId42"/>
    <p:sldId id="362"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94653" autoAdjust="0"/>
  </p:normalViewPr>
  <p:slideViewPr>
    <p:cSldViewPr>
      <p:cViewPr varScale="1">
        <p:scale>
          <a:sx n="68" d="100"/>
          <a:sy n="68" d="100"/>
        </p:scale>
        <p:origin x="972" y="54"/>
      </p:cViewPr>
      <p:guideLst>
        <p:guide orient="horz" pos="2160"/>
        <p:guide pos="2880"/>
      </p:guideLst>
    </p:cSldViewPr>
  </p:slideViewPr>
  <p:outlineViewPr>
    <p:cViewPr>
      <p:scale>
        <a:sx n="33" d="100"/>
        <a:sy n="33" d="100"/>
      </p:scale>
      <p:origin x="0" y="1944"/>
    </p:cViewPr>
  </p:outlineViewPr>
  <p:notesTextViewPr>
    <p:cViewPr>
      <p:scale>
        <a:sx n="100" d="100"/>
        <a:sy n="100" d="100"/>
      </p:scale>
      <p:origin x="0" y="0"/>
    </p:cViewPr>
  </p:notesTextViewPr>
  <p:sorterViewPr>
    <p:cViewPr>
      <p:scale>
        <a:sx n="100" d="100"/>
        <a:sy n="100" d="100"/>
      </p:scale>
      <p:origin x="0" y="24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cat>
            <c:strRef>
              <c:f>Sheet1!$A$2:$A$6</c:f>
              <c:strCache>
                <c:ptCount val="5"/>
                <c:pt idx="0">
                  <c:v>United States Securities &amp; Exchange Commission</c:v>
                </c:pt>
                <c:pt idx="1">
                  <c:v>Financial Industry Regulatory Authority</c:v>
                </c:pt>
                <c:pt idx="2">
                  <c:v>Federal law enforcement agenceis, such as the FBI and DOJ</c:v>
                </c:pt>
                <c:pt idx="3">
                  <c:v>Local law enforcement and prosecutorial agencies</c:v>
                </c:pt>
                <c:pt idx="4">
                  <c:v>Other state agencies, such as insurance and banking offices</c:v>
                </c:pt>
              </c:strCache>
            </c:strRef>
          </c:cat>
          <c:val>
            <c:numRef>
              <c:f>Sheet1!$B$2:$B$6</c:f>
              <c:numCache>
                <c:formatCode>General</c:formatCode>
                <c:ptCount val="5"/>
                <c:pt idx="0">
                  <c:v>164</c:v>
                </c:pt>
                <c:pt idx="1">
                  <c:v>148</c:v>
                </c:pt>
                <c:pt idx="2">
                  <c:v>72</c:v>
                </c:pt>
                <c:pt idx="3">
                  <c:v>282</c:v>
                </c:pt>
                <c:pt idx="4">
                  <c:v>221</c:v>
                </c:pt>
              </c:numCache>
            </c:numRef>
          </c:val>
          <c:extLst>
            <c:ext xmlns:c16="http://schemas.microsoft.com/office/drawing/2014/chart" uri="{C3380CC4-5D6E-409C-BE32-E72D297353CC}">
              <c16:uniqueId val="{00000000-28C7-4BE8-828E-E4B7EE8A4B32}"/>
            </c:ext>
          </c:extLst>
        </c:ser>
        <c:dLbls>
          <c:showLegendKey val="0"/>
          <c:showVal val="0"/>
          <c:showCatName val="0"/>
          <c:showSerName val="0"/>
          <c:showPercent val="0"/>
          <c:showBubbleSize val="0"/>
        </c:dLbls>
        <c:gapWidth val="150"/>
        <c:axId val="242741920"/>
        <c:axId val="242741528"/>
      </c:barChart>
      <c:valAx>
        <c:axId val="242741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741920"/>
        <c:crosses val="autoZero"/>
        <c:crossBetween val="between"/>
      </c:valAx>
      <c:catAx>
        <c:axId val="2427419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74152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970338" y="1"/>
            <a:ext cx="3038475" cy="465138"/>
          </a:xfrm>
          <a:prstGeom prst="rect">
            <a:avLst/>
          </a:prstGeom>
        </p:spPr>
        <p:txBody>
          <a:bodyPr vert="horz" lIns="91431" tIns="45715" rIns="91431" bIns="45715" rtlCol="0"/>
          <a:lstStyle>
            <a:lvl1pPr algn="r">
              <a:defRPr sz="1200"/>
            </a:lvl1pPr>
          </a:lstStyle>
          <a:p>
            <a:fld id="{16447A85-36F0-4767-B93C-DC0B32B68888}" type="datetimeFigureOut">
              <a:rPr lang="en-US" smtClean="0"/>
              <a:pPr/>
              <a:t>9/27/2017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701676" y="4416425"/>
            <a:ext cx="5607050" cy="4183063"/>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31" tIns="45715" rIns="91431" bIns="45715" rtlCol="0" anchor="b"/>
          <a:lstStyle>
            <a:lvl1pPr algn="r">
              <a:defRPr sz="1200"/>
            </a:lvl1pPr>
          </a:lstStyle>
          <a:p>
            <a:fld id="{5AA44BA5-3D46-46CF-890A-E05F56CDE51E}" type="slidenum">
              <a:rPr lang="en-US" smtClean="0"/>
              <a:pPr/>
              <a:t>‹#›</a:t>
            </a:fld>
            <a:endParaRPr lang="en-US"/>
          </a:p>
        </p:txBody>
      </p:sp>
    </p:spTree>
    <p:extLst>
      <p:ext uri="{BB962C8B-B14F-4D97-AF65-F5344CB8AC3E}">
        <p14:creationId xmlns:p14="http://schemas.microsoft.com/office/powerpoint/2010/main" val="387935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E5FC8C-D97E-4DA6-B12F-5C79549F5F55}" type="datetime1">
              <a:rPr lang="en-US" smtClean="0"/>
              <a:pPr/>
              <a:t>9/27/2017</a:t>
            </a:fld>
            <a:endParaRPr lang="en-US"/>
          </a:p>
        </p:txBody>
      </p:sp>
      <p:sp>
        <p:nvSpPr>
          <p:cNvPr id="5" name="Footer Placeholder 4"/>
          <p:cNvSpPr>
            <a:spLocks noGrp="1"/>
          </p:cNvSpPr>
          <p:nvPr>
            <p:ph type="ftr" sz="quarter" idx="11"/>
          </p:nvPr>
        </p:nvSpPr>
        <p:spPr/>
        <p:txBody>
          <a:bodyPr/>
          <a:lstStyle/>
          <a:p>
            <a:r>
              <a:rPr lang="en-US"/>
              <a:t>WWW.NASAA.ORG   |          202 737 0900    |     750 FIRST ST NE STE 140 WASHINGTON, DC 20002</a:t>
            </a:r>
          </a:p>
        </p:txBody>
      </p:sp>
      <p:sp>
        <p:nvSpPr>
          <p:cNvPr id="6" name="Slide Number Placeholder 5"/>
          <p:cNvSpPr>
            <a:spLocks noGrp="1"/>
          </p:cNvSpPr>
          <p:nvPr>
            <p:ph type="sldNum" sz="quarter" idx="12"/>
          </p:nvPr>
        </p:nvSpPr>
        <p:spPr/>
        <p:txBody>
          <a:bodyPr/>
          <a:lstStyle/>
          <a:p>
            <a:fld id="{9F9EDBD0-C392-493E-8D55-DD7BBDB135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CA95C8-36E7-439B-A445-FB027833E543}" type="datetime1">
              <a:rPr lang="en-US" smtClean="0"/>
              <a:pPr/>
              <a:t>9/27/2017</a:t>
            </a:fld>
            <a:endParaRPr lang="en-US"/>
          </a:p>
        </p:txBody>
      </p:sp>
      <p:sp>
        <p:nvSpPr>
          <p:cNvPr id="5" name="Footer Placeholder 4"/>
          <p:cNvSpPr>
            <a:spLocks noGrp="1"/>
          </p:cNvSpPr>
          <p:nvPr>
            <p:ph type="ftr" sz="quarter" idx="11"/>
          </p:nvPr>
        </p:nvSpPr>
        <p:spPr/>
        <p:txBody>
          <a:bodyPr/>
          <a:lstStyle/>
          <a:p>
            <a:r>
              <a:rPr lang="en-US"/>
              <a:t>WWW.NASAA.ORG   |          202 737 0900    |     750 FIRST ST NE STE 140 WASHINGTON, DC 20002</a:t>
            </a:r>
          </a:p>
        </p:txBody>
      </p:sp>
      <p:sp>
        <p:nvSpPr>
          <p:cNvPr id="6" name="Slide Number Placeholder 5"/>
          <p:cNvSpPr>
            <a:spLocks noGrp="1"/>
          </p:cNvSpPr>
          <p:nvPr>
            <p:ph type="sldNum" sz="quarter" idx="12"/>
          </p:nvPr>
        </p:nvSpPr>
        <p:spPr/>
        <p:txBody>
          <a:bodyPr/>
          <a:lstStyle/>
          <a:p>
            <a:fld id="{9F9EDBD0-C392-493E-8D55-DD7BBDB135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0D554-1848-4300-B0DE-5AFE9E285574}" type="datetime1">
              <a:rPr lang="en-US" smtClean="0"/>
              <a:pPr/>
              <a:t>9/27/2017</a:t>
            </a:fld>
            <a:endParaRPr lang="en-US"/>
          </a:p>
        </p:txBody>
      </p:sp>
      <p:sp>
        <p:nvSpPr>
          <p:cNvPr id="5" name="Footer Placeholder 4"/>
          <p:cNvSpPr>
            <a:spLocks noGrp="1"/>
          </p:cNvSpPr>
          <p:nvPr>
            <p:ph type="ftr" sz="quarter" idx="11"/>
          </p:nvPr>
        </p:nvSpPr>
        <p:spPr/>
        <p:txBody>
          <a:bodyPr/>
          <a:lstStyle/>
          <a:p>
            <a:r>
              <a:rPr lang="en-US"/>
              <a:t>WWW.NASAA.ORG   |          202 737 0900    |     750 FIRST ST NE STE 140 WASHINGTON, DC 20002</a:t>
            </a:r>
          </a:p>
        </p:txBody>
      </p:sp>
      <p:sp>
        <p:nvSpPr>
          <p:cNvPr id="6" name="Slide Number Placeholder 5"/>
          <p:cNvSpPr>
            <a:spLocks noGrp="1"/>
          </p:cNvSpPr>
          <p:nvPr>
            <p:ph type="sldNum" sz="quarter" idx="12"/>
          </p:nvPr>
        </p:nvSpPr>
        <p:spPr/>
        <p:txBody>
          <a:bodyPr/>
          <a:lstStyle/>
          <a:p>
            <a:fld id="{9F9EDBD0-C392-493E-8D55-DD7BBDB135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B57B9-6785-4248-9B56-8B62B96F774A}" type="datetime1">
              <a:rPr lang="en-US" smtClean="0"/>
              <a:pPr/>
              <a:t>9/27/2017</a:t>
            </a:fld>
            <a:endParaRPr lang="en-US"/>
          </a:p>
        </p:txBody>
      </p:sp>
      <p:sp>
        <p:nvSpPr>
          <p:cNvPr id="5" name="Footer Placeholder 4"/>
          <p:cNvSpPr>
            <a:spLocks noGrp="1"/>
          </p:cNvSpPr>
          <p:nvPr>
            <p:ph type="ftr" sz="quarter" idx="11"/>
          </p:nvPr>
        </p:nvSpPr>
        <p:spPr/>
        <p:txBody>
          <a:bodyPr/>
          <a:lstStyle/>
          <a:p>
            <a:r>
              <a:rPr lang="en-US"/>
              <a:t>WWW.NASAA.ORG   |          202 737 0900    |     750 FIRST ST NE STE 140 WASHINGTON, DC 20002</a:t>
            </a:r>
          </a:p>
        </p:txBody>
      </p:sp>
      <p:sp>
        <p:nvSpPr>
          <p:cNvPr id="6" name="Slide Number Placeholder 5"/>
          <p:cNvSpPr>
            <a:spLocks noGrp="1"/>
          </p:cNvSpPr>
          <p:nvPr>
            <p:ph type="sldNum" sz="quarter" idx="12"/>
          </p:nvPr>
        </p:nvSpPr>
        <p:spPr/>
        <p:txBody>
          <a:bodyPr/>
          <a:lstStyle/>
          <a:p>
            <a:fld id="{9F9EDBD0-C392-493E-8D55-DD7BBDB135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4234DE-924D-42B0-A6C6-8C7BA9ACB7BC}" type="datetime1">
              <a:rPr lang="en-US" smtClean="0"/>
              <a:pPr/>
              <a:t>9/27/2017</a:t>
            </a:fld>
            <a:endParaRPr lang="en-US"/>
          </a:p>
        </p:txBody>
      </p:sp>
      <p:sp>
        <p:nvSpPr>
          <p:cNvPr id="5" name="Footer Placeholder 4"/>
          <p:cNvSpPr>
            <a:spLocks noGrp="1"/>
          </p:cNvSpPr>
          <p:nvPr>
            <p:ph type="ftr" sz="quarter" idx="11"/>
          </p:nvPr>
        </p:nvSpPr>
        <p:spPr/>
        <p:txBody>
          <a:bodyPr/>
          <a:lstStyle/>
          <a:p>
            <a:r>
              <a:rPr lang="en-US"/>
              <a:t>WWW.NASAA.ORG   |          202 737 0900    |     750 FIRST ST NE STE 140 WASHINGTON, DC 20002</a:t>
            </a:r>
          </a:p>
        </p:txBody>
      </p:sp>
      <p:sp>
        <p:nvSpPr>
          <p:cNvPr id="6" name="Slide Number Placeholder 5"/>
          <p:cNvSpPr>
            <a:spLocks noGrp="1"/>
          </p:cNvSpPr>
          <p:nvPr>
            <p:ph type="sldNum" sz="quarter" idx="12"/>
          </p:nvPr>
        </p:nvSpPr>
        <p:spPr/>
        <p:txBody>
          <a:bodyPr/>
          <a:lstStyle/>
          <a:p>
            <a:fld id="{9F9EDBD0-C392-493E-8D55-DD7BBDB135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5EA501-130A-4A0A-B734-E0695798D513}" type="datetime1">
              <a:rPr lang="en-US" smtClean="0"/>
              <a:pPr/>
              <a:t>9/27/2017</a:t>
            </a:fld>
            <a:endParaRPr lang="en-US"/>
          </a:p>
        </p:txBody>
      </p:sp>
      <p:sp>
        <p:nvSpPr>
          <p:cNvPr id="6" name="Footer Placeholder 5"/>
          <p:cNvSpPr>
            <a:spLocks noGrp="1"/>
          </p:cNvSpPr>
          <p:nvPr>
            <p:ph type="ftr" sz="quarter" idx="11"/>
          </p:nvPr>
        </p:nvSpPr>
        <p:spPr/>
        <p:txBody>
          <a:bodyPr/>
          <a:lstStyle/>
          <a:p>
            <a:r>
              <a:rPr lang="en-US"/>
              <a:t>WWW.NASAA.ORG   |          202 737 0900    |     750 FIRST ST NE STE 140 WASHINGTON, DC 20002</a:t>
            </a:r>
          </a:p>
        </p:txBody>
      </p:sp>
      <p:sp>
        <p:nvSpPr>
          <p:cNvPr id="7" name="Slide Number Placeholder 6"/>
          <p:cNvSpPr>
            <a:spLocks noGrp="1"/>
          </p:cNvSpPr>
          <p:nvPr>
            <p:ph type="sldNum" sz="quarter" idx="12"/>
          </p:nvPr>
        </p:nvSpPr>
        <p:spPr/>
        <p:txBody>
          <a:bodyPr/>
          <a:lstStyle/>
          <a:p>
            <a:fld id="{9F9EDBD0-C392-493E-8D55-DD7BBDB135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D4EB29-251D-499C-81F5-F3FB8AF982CE}" type="datetime1">
              <a:rPr lang="en-US" smtClean="0"/>
              <a:pPr/>
              <a:t>9/27/2017</a:t>
            </a:fld>
            <a:endParaRPr lang="en-US"/>
          </a:p>
        </p:txBody>
      </p:sp>
      <p:sp>
        <p:nvSpPr>
          <p:cNvPr id="8" name="Footer Placeholder 7"/>
          <p:cNvSpPr>
            <a:spLocks noGrp="1"/>
          </p:cNvSpPr>
          <p:nvPr>
            <p:ph type="ftr" sz="quarter" idx="11"/>
          </p:nvPr>
        </p:nvSpPr>
        <p:spPr/>
        <p:txBody>
          <a:bodyPr/>
          <a:lstStyle/>
          <a:p>
            <a:r>
              <a:rPr lang="en-US"/>
              <a:t>WWW.NASAA.ORG   |          202 737 0900    |     750 FIRST ST NE STE 140 WASHINGTON, DC 20002</a:t>
            </a:r>
          </a:p>
        </p:txBody>
      </p:sp>
      <p:sp>
        <p:nvSpPr>
          <p:cNvPr id="9" name="Slide Number Placeholder 8"/>
          <p:cNvSpPr>
            <a:spLocks noGrp="1"/>
          </p:cNvSpPr>
          <p:nvPr>
            <p:ph type="sldNum" sz="quarter" idx="12"/>
          </p:nvPr>
        </p:nvSpPr>
        <p:spPr/>
        <p:txBody>
          <a:bodyPr/>
          <a:lstStyle/>
          <a:p>
            <a:fld id="{9F9EDBD0-C392-493E-8D55-DD7BBDB135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6C3377-D4A1-4637-B355-C2F3772CC155}" type="datetime1">
              <a:rPr lang="en-US" smtClean="0"/>
              <a:pPr/>
              <a:t>9/27/2017</a:t>
            </a:fld>
            <a:endParaRPr lang="en-US"/>
          </a:p>
        </p:txBody>
      </p:sp>
      <p:sp>
        <p:nvSpPr>
          <p:cNvPr id="4" name="Footer Placeholder 3"/>
          <p:cNvSpPr>
            <a:spLocks noGrp="1"/>
          </p:cNvSpPr>
          <p:nvPr>
            <p:ph type="ftr" sz="quarter" idx="11"/>
          </p:nvPr>
        </p:nvSpPr>
        <p:spPr/>
        <p:txBody>
          <a:bodyPr/>
          <a:lstStyle/>
          <a:p>
            <a:r>
              <a:rPr lang="en-US"/>
              <a:t>WWW.NASAA.ORG   |          202 737 0900    |     750 FIRST ST NE STE 140 WASHINGTON, DC 20002</a:t>
            </a:r>
          </a:p>
        </p:txBody>
      </p:sp>
      <p:sp>
        <p:nvSpPr>
          <p:cNvPr id="5" name="Slide Number Placeholder 4"/>
          <p:cNvSpPr>
            <a:spLocks noGrp="1"/>
          </p:cNvSpPr>
          <p:nvPr>
            <p:ph type="sldNum" sz="quarter" idx="12"/>
          </p:nvPr>
        </p:nvSpPr>
        <p:spPr/>
        <p:txBody>
          <a:bodyPr/>
          <a:lstStyle/>
          <a:p>
            <a:fld id="{9F9EDBD0-C392-493E-8D55-DD7BBDB135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95426-7C55-4331-B29B-74ACE5630C04}" type="datetime1">
              <a:rPr lang="en-US" smtClean="0"/>
              <a:pPr/>
              <a:t>9/27/2017</a:t>
            </a:fld>
            <a:endParaRPr lang="en-US"/>
          </a:p>
        </p:txBody>
      </p:sp>
      <p:sp>
        <p:nvSpPr>
          <p:cNvPr id="3" name="Footer Placeholder 2"/>
          <p:cNvSpPr>
            <a:spLocks noGrp="1"/>
          </p:cNvSpPr>
          <p:nvPr>
            <p:ph type="ftr" sz="quarter" idx="11"/>
          </p:nvPr>
        </p:nvSpPr>
        <p:spPr/>
        <p:txBody>
          <a:bodyPr/>
          <a:lstStyle/>
          <a:p>
            <a:r>
              <a:rPr lang="en-US"/>
              <a:t>WWW.NASAA.ORG   |          202 737 0900    |     750 FIRST ST NE STE 140 WASHINGTON, DC 20002</a:t>
            </a:r>
          </a:p>
        </p:txBody>
      </p:sp>
      <p:sp>
        <p:nvSpPr>
          <p:cNvPr id="4" name="Slide Number Placeholder 3"/>
          <p:cNvSpPr>
            <a:spLocks noGrp="1"/>
          </p:cNvSpPr>
          <p:nvPr>
            <p:ph type="sldNum" sz="quarter" idx="12"/>
          </p:nvPr>
        </p:nvSpPr>
        <p:spPr/>
        <p:txBody>
          <a:bodyPr/>
          <a:lstStyle/>
          <a:p>
            <a:fld id="{9F9EDBD0-C392-493E-8D55-DD7BBDB135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C34095-BE4B-4330-A847-AEF7EE9DD645}" type="datetime1">
              <a:rPr lang="en-US" smtClean="0"/>
              <a:pPr/>
              <a:t>9/27/2017</a:t>
            </a:fld>
            <a:endParaRPr lang="en-US"/>
          </a:p>
        </p:txBody>
      </p:sp>
      <p:sp>
        <p:nvSpPr>
          <p:cNvPr id="6" name="Footer Placeholder 5"/>
          <p:cNvSpPr>
            <a:spLocks noGrp="1"/>
          </p:cNvSpPr>
          <p:nvPr>
            <p:ph type="ftr" sz="quarter" idx="11"/>
          </p:nvPr>
        </p:nvSpPr>
        <p:spPr/>
        <p:txBody>
          <a:bodyPr/>
          <a:lstStyle/>
          <a:p>
            <a:r>
              <a:rPr lang="en-US"/>
              <a:t>WWW.NASAA.ORG   |          202 737 0900    |     750 FIRST ST NE STE 140 WASHINGTON, DC 20002</a:t>
            </a:r>
          </a:p>
        </p:txBody>
      </p:sp>
      <p:sp>
        <p:nvSpPr>
          <p:cNvPr id="7" name="Slide Number Placeholder 6"/>
          <p:cNvSpPr>
            <a:spLocks noGrp="1"/>
          </p:cNvSpPr>
          <p:nvPr>
            <p:ph type="sldNum" sz="quarter" idx="12"/>
          </p:nvPr>
        </p:nvSpPr>
        <p:spPr/>
        <p:txBody>
          <a:bodyPr/>
          <a:lstStyle/>
          <a:p>
            <a:fld id="{9F9EDBD0-C392-493E-8D55-DD7BBDB135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09FBD-598F-4081-B77C-495B2E0183F7}" type="datetime1">
              <a:rPr lang="en-US" smtClean="0"/>
              <a:pPr/>
              <a:t>9/27/2017</a:t>
            </a:fld>
            <a:endParaRPr lang="en-US"/>
          </a:p>
        </p:txBody>
      </p:sp>
      <p:sp>
        <p:nvSpPr>
          <p:cNvPr id="6" name="Footer Placeholder 5"/>
          <p:cNvSpPr>
            <a:spLocks noGrp="1"/>
          </p:cNvSpPr>
          <p:nvPr>
            <p:ph type="ftr" sz="quarter" idx="11"/>
          </p:nvPr>
        </p:nvSpPr>
        <p:spPr/>
        <p:txBody>
          <a:bodyPr/>
          <a:lstStyle/>
          <a:p>
            <a:r>
              <a:rPr lang="en-US"/>
              <a:t>WWW.NASAA.ORG   |          202 737 0900    |     750 FIRST ST NE STE 140 WASHINGTON, DC 20002</a:t>
            </a:r>
          </a:p>
        </p:txBody>
      </p:sp>
      <p:sp>
        <p:nvSpPr>
          <p:cNvPr id="7" name="Slide Number Placeholder 6"/>
          <p:cNvSpPr>
            <a:spLocks noGrp="1"/>
          </p:cNvSpPr>
          <p:nvPr>
            <p:ph type="sldNum" sz="quarter" idx="12"/>
          </p:nvPr>
        </p:nvSpPr>
        <p:spPr/>
        <p:txBody>
          <a:bodyPr/>
          <a:lstStyle/>
          <a:p>
            <a:fld id="{9F9EDBD0-C392-493E-8D55-DD7BBDB135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5BFB2-FB96-4740-95C6-CAA72FD31D90}" type="datetime1">
              <a:rPr lang="en-US" smtClean="0"/>
              <a:pPr/>
              <a:t>9/27/2017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WWW.NASAA.ORG   |          202 737 0900    |     750 FIRST ST NE STE 140 WASHINGTON, DC 20002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EDBD0-C392-493E-8D55-DD7BBDB135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google.ca/url?sa=i&amp;rct=j&amp;q=&amp;esrc=s&amp;source=images&amp;cd=&amp;cad=rja&amp;uact=8&amp;ved=0ahUKEwiGxMf75JfRAhWF6oMKHaVrAZgQjRwIBw&amp;url=http://www.csa-acvm.ca/aboutcsa.aspx?id=99&amp;bvm=bv.142059868,d.cGw&amp;psig=AFQjCNH8UOZFbLxaK13deJxJdOkFlTf41w&amp;ust=1483045377805104"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hyperlink" Target="https://en.wikipedia.org/wiki/Flag_of_Canad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www.nasaa.org/"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018" y="533400"/>
            <a:ext cx="7772400" cy="1470025"/>
          </a:xfrm>
        </p:spPr>
        <p:txBody>
          <a:bodyPr/>
          <a:lstStyle/>
          <a:p>
            <a:r>
              <a:rPr lang="en-US" dirty="0"/>
              <a:t>2017 NASAA Enforcement Forum</a:t>
            </a:r>
          </a:p>
        </p:txBody>
      </p:sp>
      <p:sp>
        <p:nvSpPr>
          <p:cNvPr id="3" name="Subtitle 2"/>
          <p:cNvSpPr>
            <a:spLocks noGrp="1"/>
          </p:cNvSpPr>
          <p:nvPr>
            <p:ph type="subTitle" idx="1"/>
          </p:nvPr>
        </p:nvSpPr>
        <p:spPr>
          <a:xfrm>
            <a:off x="838200" y="2890837"/>
            <a:ext cx="6400800" cy="2209800"/>
          </a:xfrm>
        </p:spPr>
        <p:txBody>
          <a:bodyPr>
            <a:normAutofit fontScale="92500" lnSpcReduction="20000"/>
          </a:bodyPr>
          <a:lstStyle/>
          <a:p>
            <a:pPr marL="457200" indent="-457200" algn="l">
              <a:buFont typeface="Arial" panose="020B0604020202020204" pitchFamily="34" charset="0"/>
              <a:buChar char="•"/>
            </a:pPr>
            <a:r>
              <a:rPr lang="en-US" sz="2400" dirty="0">
                <a:solidFill>
                  <a:schemeClr val="tx2">
                    <a:lumMod val="50000"/>
                  </a:schemeClr>
                </a:solidFill>
              </a:rPr>
              <a:t>Keith Woodwell, Chair (UT)</a:t>
            </a:r>
          </a:p>
          <a:p>
            <a:pPr marL="457200" indent="-457200" algn="l">
              <a:buFont typeface="Arial" panose="020B0604020202020204" pitchFamily="34" charset="0"/>
              <a:buChar char="•"/>
            </a:pPr>
            <a:r>
              <a:rPr lang="en-US" sz="2400" dirty="0">
                <a:solidFill>
                  <a:schemeClr val="tx2">
                    <a:lumMod val="50000"/>
                  </a:schemeClr>
                </a:solidFill>
              </a:rPr>
              <a:t>Joe Rotunda, Vice-Chair (TX)</a:t>
            </a:r>
          </a:p>
          <a:p>
            <a:pPr marL="457200" indent="-457200" algn="l">
              <a:buFont typeface="Arial" panose="020B0604020202020204" pitchFamily="34" charset="0"/>
              <a:buChar char="•"/>
            </a:pPr>
            <a:r>
              <a:rPr lang="en-US" sz="2400" dirty="0">
                <a:solidFill>
                  <a:schemeClr val="tx2">
                    <a:lumMod val="50000"/>
                  </a:schemeClr>
                </a:solidFill>
              </a:rPr>
              <a:t>Greg Strong (DE)</a:t>
            </a:r>
          </a:p>
          <a:p>
            <a:pPr marL="457200" indent="-457200" algn="l">
              <a:buFont typeface="Arial" panose="020B0604020202020204" pitchFamily="34" charset="0"/>
              <a:buChar char="•"/>
            </a:pPr>
            <a:r>
              <a:rPr lang="en-US" sz="2400" dirty="0">
                <a:solidFill>
                  <a:schemeClr val="tx2">
                    <a:lumMod val="50000"/>
                  </a:schemeClr>
                </a:solidFill>
              </a:rPr>
              <a:t>Jesse Devine (NY)</a:t>
            </a:r>
          </a:p>
          <a:p>
            <a:pPr marL="457200" indent="-457200" algn="l">
              <a:buFont typeface="Arial" panose="020B0604020202020204" pitchFamily="34" charset="0"/>
              <a:buChar char="•"/>
            </a:pPr>
            <a:r>
              <a:rPr lang="en-US" sz="2400" dirty="0">
                <a:solidFill>
                  <a:schemeClr val="tx2">
                    <a:lumMod val="50000"/>
                  </a:schemeClr>
                </a:solidFill>
              </a:rPr>
              <a:t>Jake van der </a:t>
            </a:r>
            <a:r>
              <a:rPr lang="en-US" sz="2400" dirty="0" err="1">
                <a:solidFill>
                  <a:schemeClr val="tx2">
                    <a:lumMod val="50000"/>
                  </a:schemeClr>
                </a:solidFill>
              </a:rPr>
              <a:t>Laan</a:t>
            </a:r>
            <a:r>
              <a:rPr lang="en-US" sz="2400" dirty="0">
                <a:solidFill>
                  <a:schemeClr val="tx2">
                    <a:lumMod val="50000"/>
                  </a:schemeClr>
                </a:solidFill>
              </a:rPr>
              <a:t> (NB)</a:t>
            </a:r>
          </a:p>
          <a:p>
            <a:pPr marL="457200" indent="-457200" algn="l">
              <a:buFont typeface="Arial" panose="020B0604020202020204" pitchFamily="34" charset="0"/>
              <a:buChar char="•"/>
            </a:pPr>
            <a:r>
              <a:rPr lang="en-US" sz="2400" dirty="0">
                <a:solidFill>
                  <a:schemeClr val="tx2">
                    <a:lumMod val="50000"/>
                  </a:schemeClr>
                </a:solidFill>
              </a:rPr>
              <a:t>Jason Roy (MB)</a:t>
            </a:r>
          </a:p>
        </p:txBody>
      </p:sp>
      <p:sp>
        <p:nvSpPr>
          <p:cNvPr id="4" name="Footer Placeholder 3"/>
          <p:cNvSpPr>
            <a:spLocks noGrp="1"/>
          </p:cNvSpPr>
          <p:nvPr>
            <p:ph type="ftr" sz="quarter" idx="11"/>
          </p:nvPr>
        </p:nvSpPr>
        <p:spPr/>
        <p:txBody>
          <a:bodyPr/>
          <a:lstStyle/>
          <a:p>
            <a:r>
              <a:rPr lang="en-US"/>
              <a:t>WWW.NASAA.ORG   |          202 737 0900    |     750 FIRST ST NE STE 140 WASHINGTON, DC 20002</a:t>
            </a:r>
          </a:p>
        </p:txBody>
      </p:sp>
      <p:sp>
        <p:nvSpPr>
          <p:cNvPr id="5" name="Slide Number Placeholder 4"/>
          <p:cNvSpPr>
            <a:spLocks noGrp="1"/>
          </p:cNvSpPr>
          <p:nvPr>
            <p:ph type="sldNum" sz="quarter" idx="12"/>
          </p:nvPr>
        </p:nvSpPr>
        <p:spPr/>
        <p:txBody>
          <a:bodyPr/>
          <a:lstStyle/>
          <a:p>
            <a:fld id="{9F9EDBD0-C392-493E-8D55-DD7BBDB13573}" type="slidenum">
              <a:rPr lang="en-US" smtClean="0"/>
              <a:pPr/>
              <a:t>1</a:t>
            </a:fld>
            <a:endParaRPr lang="en-US"/>
          </a:p>
        </p:txBody>
      </p:sp>
      <p:pic>
        <p:nvPicPr>
          <p:cNvPr id="1026" name="Picture 2" descr="Image result for nasa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09800"/>
            <a:ext cx="21050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5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44F763-5C54-4228-9062-4EB6B1574519}"/>
              </a:ext>
            </a:extLst>
          </p:cNvPr>
          <p:cNvSpPr txBox="1"/>
          <p:nvPr/>
        </p:nvSpPr>
        <p:spPr>
          <a:xfrm>
            <a:off x="609600" y="2305090"/>
            <a:ext cx="8188960" cy="4247317"/>
          </a:xfrm>
          <a:prstGeom prst="rect">
            <a:avLst/>
          </a:prstGeom>
          <a:noFill/>
        </p:spPr>
        <p:txBody>
          <a:bodyPr wrap="square" rtlCol="0">
            <a:spAutoFit/>
          </a:bodyPr>
          <a:lstStyle/>
          <a:p>
            <a:pPr algn="just"/>
            <a:r>
              <a:rPr lang="en-US" dirty="0">
                <a:latin typeface="Century Gothic" panose="020B0502020202020204" pitchFamily="34" charset="0"/>
              </a:rPr>
              <a:t>State and federal regulators continue to recognize that coordinated efforts lead to efficient enforcement.</a:t>
            </a:r>
          </a:p>
          <a:p>
            <a:pPr algn="just"/>
            <a:endParaRPr lang="en-US" dirty="0">
              <a:latin typeface="Century Gothic" panose="020B0502020202020204" pitchFamily="34" charset="0"/>
            </a:endParaRPr>
          </a:p>
          <a:p>
            <a:pPr algn="just"/>
            <a:r>
              <a:rPr lang="en-US" dirty="0">
                <a:latin typeface="Century Gothic" panose="020B0502020202020204" pitchFamily="34" charset="0"/>
              </a:rPr>
              <a:t>In many regions, state and federal regulators are scheduling regular meetings where they can share important information about their work and coordinate their actions.</a:t>
            </a:r>
          </a:p>
          <a:p>
            <a:pPr algn="just"/>
            <a:endParaRPr lang="en-US" dirty="0">
              <a:latin typeface="Century Gothic" panose="020B0502020202020204" pitchFamily="34" charset="0"/>
            </a:endParaRPr>
          </a:p>
          <a:p>
            <a:pPr algn="just"/>
            <a:r>
              <a:rPr lang="en-US" dirty="0">
                <a:latin typeface="Century Gothic" panose="020B0502020202020204" pitchFamily="34" charset="0"/>
              </a:rPr>
              <a:t>In other situations, agencies are sharing evidence, jointly investigating illegal and fraudulent securities offerings and referring cases for administrative, civil or criminal enforcement actions.</a:t>
            </a:r>
          </a:p>
          <a:p>
            <a:pPr algn="just"/>
            <a:endParaRPr lang="en-US" dirty="0">
              <a:latin typeface="Century Gothic" panose="020B0502020202020204" pitchFamily="34" charset="0"/>
            </a:endParaRPr>
          </a:p>
          <a:p>
            <a:pPr algn="just"/>
            <a:r>
              <a:rPr lang="en-US" dirty="0">
                <a:latin typeface="Century Gothic" panose="020B0502020202020204" pitchFamily="34" charset="0"/>
              </a:rPr>
              <a:t>In some situations, state investigators work closely with federal law enforcement agencies as part of an ongoing task force dedicated to leveraging limited resources with expertise to more effectively investigate fraudulent schemes.</a:t>
            </a:r>
          </a:p>
        </p:txBody>
      </p:sp>
      <p:sp>
        <p:nvSpPr>
          <p:cNvPr id="7" name="TextBox 6">
            <a:extLst>
              <a:ext uri="{FF2B5EF4-FFF2-40B4-BE49-F238E27FC236}">
                <a16:creationId xmlns:a16="http://schemas.microsoft.com/office/drawing/2014/main" id="{21C70AE8-4A37-4306-BB2F-AC6F6C2B689D}"/>
              </a:ext>
            </a:extLst>
          </p:cNvPr>
          <p:cNvSpPr txBox="1"/>
          <p:nvPr/>
        </p:nvSpPr>
        <p:spPr>
          <a:xfrm>
            <a:off x="304800" y="1371600"/>
            <a:ext cx="8458200" cy="923330"/>
          </a:xfrm>
          <a:prstGeom prst="rect">
            <a:avLst/>
          </a:prstGeom>
          <a:noFill/>
        </p:spPr>
        <p:txBody>
          <a:bodyPr wrap="square" rtlCol="0">
            <a:spAutoFit/>
          </a:bodyPr>
          <a:lstStyle/>
          <a:p>
            <a:pPr algn="ctr"/>
            <a:r>
              <a:rPr lang="en-US" b="1" dirty="0">
                <a:latin typeface="Century Gothic" panose="020B0502020202020204" pitchFamily="34" charset="0"/>
              </a:rPr>
              <a:t>ENFORCEMENT COORDINATION</a:t>
            </a:r>
          </a:p>
          <a:p>
            <a:pPr algn="ctr"/>
            <a:r>
              <a:rPr lang="en-US" b="1" dirty="0">
                <a:latin typeface="Century Gothic" panose="020B0502020202020204" pitchFamily="34" charset="0"/>
              </a:rPr>
              <a:t>AMONG STATE AND FEDERAL SECURITIES REGULATORS</a:t>
            </a:r>
          </a:p>
          <a:p>
            <a:pPr algn="just"/>
            <a:endParaRPr lang="en-US" dirty="0">
              <a:latin typeface="Century Gothic" panose="020B0502020202020204" pitchFamily="34" charset="0"/>
            </a:endParaRPr>
          </a:p>
        </p:txBody>
      </p:sp>
      <p:sp>
        <p:nvSpPr>
          <p:cNvPr id="8" name="Oval 7">
            <a:extLst>
              <a:ext uri="{FF2B5EF4-FFF2-40B4-BE49-F238E27FC236}">
                <a16:creationId xmlns:a16="http://schemas.microsoft.com/office/drawing/2014/main" id="{3AE7B45A-E896-4313-8AA9-65A0319FDCC2}"/>
              </a:ext>
            </a:extLst>
          </p:cNvPr>
          <p:cNvSpPr/>
          <p:nvPr/>
        </p:nvSpPr>
        <p:spPr>
          <a:xfrm>
            <a:off x="311727" y="2407920"/>
            <a:ext cx="182880" cy="182880"/>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3AA5BBE-7041-4C67-93AE-D7ECAE4542E6}"/>
              </a:ext>
            </a:extLst>
          </p:cNvPr>
          <p:cNvSpPr/>
          <p:nvPr/>
        </p:nvSpPr>
        <p:spPr>
          <a:xfrm>
            <a:off x="311727" y="3246120"/>
            <a:ext cx="182880" cy="182880"/>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043DF44-30AB-43EE-A00C-0B639F113638}"/>
              </a:ext>
            </a:extLst>
          </p:cNvPr>
          <p:cNvSpPr/>
          <p:nvPr/>
        </p:nvSpPr>
        <p:spPr>
          <a:xfrm>
            <a:off x="304800" y="4343400"/>
            <a:ext cx="182880" cy="182880"/>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195B0D-8F3D-4AC1-AAF0-D68F18757492}"/>
              </a:ext>
            </a:extLst>
          </p:cNvPr>
          <p:cNvSpPr/>
          <p:nvPr/>
        </p:nvSpPr>
        <p:spPr>
          <a:xfrm>
            <a:off x="304800" y="5417895"/>
            <a:ext cx="182880" cy="182880"/>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98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7">
            <a:extLst>
              <a:ext uri="{FF2B5EF4-FFF2-40B4-BE49-F238E27FC236}">
                <a16:creationId xmlns:a16="http://schemas.microsoft.com/office/drawing/2014/main" id="{50480671-B61B-442A-B7F7-61B113449A5F}"/>
              </a:ext>
            </a:extLst>
          </p:cNvPr>
          <p:cNvGraphicFramePr>
            <a:graphicFrameLocks noGrp="1"/>
          </p:cNvGraphicFramePr>
          <p:nvPr>
            <p:ph idx="1"/>
            <p:extLst/>
          </p:nvPr>
        </p:nvGraphicFramePr>
        <p:xfrm>
          <a:off x="381000" y="1828800"/>
          <a:ext cx="8534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D3A6EDD-F6CC-4FA8-AE98-E1F1C9B2E07F}"/>
              </a:ext>
            </a:extLst>
          </p:cNvPr>
          <p:cNvSpPr txBox="1"/>
          <p:nvPr/>
        </p:nvSpPr>
        <p:spPr>
          <a:xfrm>
            <a:off x="4191000" y="6352268"/>
            <a:ext cx="4953000" cy="460767"/>
          </a:xfrm>
          <a:prstGeom prst="rect">
            <a:avLst/>
          </a:prstGeom>
          <a:noFill/>
        </p:spPr>
        <p:txBody>
          <a:bodyPr wrap="square" rtlCol="0">
            <a:spAutoFit/>
          </a:bodyPr>
          <a:lstStyle/>
          <a:p>
            <a:r>
              <a:rPr lang="en-US" sz="1197" dirty="0">
                <a:latin typeface="Calibri" panose="020F0502020204030204" pitchFamily="34" charset="0"/>
              </a:rPr>
              <a:t>Number of cases referred, forwarded or provided to or received from another agency.</a:t>
            </a:r>
          </a:p>
        </p:txBody>
      </p:sp>
      <p:sp>
        <p:nvSpPr>
          <p:cNvPr id="10" name="TextBox 9">
            <a:extLst>
              <a:ext uri="{FF2B5EF4-FFF2-40B4-BE49-F238E27FC236}">
                <a16:creationId xmlns:a16="http://schemas.microsoft.com/office/drawing/2014/main" id="{A27DD529-7930-4A6A-B3CF-346AF62C5F5C}"/>
              </a:ext>
            </a:extLst>
          </p:cNvPr>
          <p:cNvSpPr txBox="1"/>
          <p:nvPr/>
        </p:nvSpPr>
        <p:spPr>
          <a:xfrm>
            <a:off x="381000" y="1401008"/>
            <a:ext cx="8534400" cy="553998"/>
          </a:xfrm>
          <a:prstGeom prst="rect">
            <a:avLst/>
          </a:prstGeom>
          <a:noFill/>
        </p:spPr>
        <p:txBody>
          <a:bodyPr wrap="square" rtlCol="0">
            <a:spAutoFit/>
          </a:bodyPr>
          <a:lstStyle/>
          <a:p>
            <a:pPr algn="ctr"/>
            <a:r>
              <a:rPr lang="en-US" b="1" dirty="0">
                <a:latin typeface="Century Gothic" panose="020B0502020202020204" pitchFamily="34" charset="0"/>
              </a:rPr>
              <a:t>CASE REFERRALS</a:t>
            </a:r>
          </a:p>
          <a:p>
            <a:pPr algn="ctr"/>
            <a:r>
              <a:rPr lang="en-US" sz="1200" b="1" dirty="0">
                <a:latin typeface="Century Gothic" panose="020B0502020202020204" pitchFamily="34" charset="0"/>
              </a:rPr>
              <a:t>TOTAL NUMBER OF CASES REFERRED, FORWARDED OR PROVIDED TO OR RECEIVED FROM ANOTHER AGENCY </a:t>
            </a:r>
          </a:p>
        </p:txBody>
      </p:sp>
    </p:spTree>
    <p:extLst>
      <p:ext uri="{BB962C8B-B14F-4D97-AF65-F5344CB8AC3E}">
        <p14:creationId xmlns:p14="http://schemas.microsoft.com/office/powerpoint/2010/main" val="95605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9112930-B5B2-4D8C-A284-D5F9A093B299}"/>
              </a:ext>
            </a:extLst>
          </p:cNvPr>
          <p:cNvPicPr>
            <a:picLocks noChangeAspect="1"/>
          </p:cNvPicPr>
          <p:nvPr/>
        </p:nvPicPr>
        <p:blipFill>
          <a:blip r:embed="rId3"/>
          <a:stretch>
            <a:fillRect/>
          </a:stretch>
        </p:blipFill>
        <p:spPr>
          <a:xfrm>
            <a:off x="228600" y="2209799"/>
            <a:ext cx="3772981" cy="4419599"/>
          </a:xfrm>
          <a:prstGeom prst="rect">
            <a:avLst/>
          </a:prstGeom>
          <a:ln>
            <a:solidFill>
              <a:schemeClr val="tx1"/>
            </a:solidFill>
          </a:ln>
        </p:spPr>
      </p:pic>
      <p:sp>
        <p:nvSpPr>
          <p:cNvPr id="13" name="TextBox 12">
            <a:extLst>
              <a:ext uri="{FF2B5EF4-FFF2-40B4-BE49-F238E27FC236}">
                <a16:creationId xmlns:a16="http://schemas.microsoft.com/office/drawing/2014/main" id="{E67EB263-05C9-4AC3-B5D9-B1E55F97FC80}"/>
              </a:ext>
            </a:extLst>
          </p:cNvPr>
          <p:cNvSpPr txBox="1"/>
          <p:nvPr/>
        </p:nvSpPr>
        <p:spPr>
          <a:xfrm>
            <a:off x="4344900" y="2196642"/>
            <a:ext cx="4646700" cy="923330"/>
          </a:xfrm>
          <a:prstGeom prst="rect">
            <a:avLst/>
          </a:prstGeom>
          <a:noFill/>
        </p:spPr>
        <p:txBody>
          <a:bodyPr wrap="square" rtlCol="0">
            <a:spAutoFit/>
          </a:bodyPr>
          <a:lstStyle/>
          <a:p>
            <a:pPr algn="just"/>
            <a:r>
              <a:rPr lang="en-US" dirty="0">
                <a:latin typeface="Century Gothic" panose="020B0502020202020204" pitchFamily="34" charset="0"/>
              </a:rPr>
              <a:t>The Texas State Securities Board regularly conducts joint investigations with the Federal Bureau of Investigation.</a:t>
            </a:r>
          </a:p>
        </p:txBody>
      </p:sp>
      <p:sp>
        <p:nvSpPr>
          <p:cNvPr id="14" name="TextBox 13">
            <a:extLst>
              <a:ext uri="{FF2B5EF4-FFF2-40B4-BE49-F238E27FC236}">
                <a16:creationId xmlns:a16="http://schemas.microsoft.com/office/drawing/2014/main" id="{0E22BDF8-0777-448E-B454-6C7FBF07D87F}"/>
              </a:ext>
            </a:extLst>
          </p:cNvPr>
          <p:cNvSpPr txBox="1"/>
          <p:nvPr/>
        </p:nvSpPr>
        <p:spPr>
          <a:xfrm>
            <a:off x="228600" y="1421280"/>
            <a:ext cx="8534400" cy="584775"/>
          </a:xfrm>
          <a:prstGeom prst="rect">
            <a:avLst/>
          </a:prstGeom>
          <a:noFill/>
        </p:spPr>
        <p:txBody>
          <a:bodyPr wrap="square" rtlCol="0">
            <a:spAutoFit/>
          </a:bodyPr>
          <a:lstStyle/>
          <a:p>
            <a:pPr algn="ctr"/>
            <a:r>
              <a:rPr lang="en-US" b="1" dirty="0">
                <a:latin typeface="Century Gothic" panose="020B0502020202020204" pitchFamily="34" charset="0"/>
              </a:rPr>
              <a:t>UNITED STATES OF AMERICA V. WILLIAM ALLEN RISINGER</a:t>
            </a:r>
          </a:p>
          <a:p>
            <a:pPr algn="ctr"/>
            <a:r>
              <a:rPr lang="en-US" sz="1400" b="1" dirty="0">
                <a:latin typeface="Century Gothic" panose="020B0502020202020204" pitchFamily="34" charset="0"/>
              </a:rPr>
              <a:t>CAUSE NO. 1:15-cr-00140-SS, in The United States District Court For the Western District of Texas</a:t>
            </a:r>
            <a:endParaRPr lang="en-US" sz="1400" dirty="0">
              <a:latin typeface="Century Gothic" panose="020B0502020202020204" pitchFamily="34" charset="0"/>
            </a:endParaRPr>
          </a:p>
        </p:txBody>
      </p:sp>
      <p:sp>
        <p:nvSpPr>
          <p:cNvPr id="16" name="TextBox 15">
            <a:extLst>
              <a:ext uri="{FF2B5EF4-FFF2-40B4-BE49-F238E27FC236}">
                <a16:creationId xmlns:a16="http://schemas.microsoft.com/office/drawing/2014/main" id="{B2429E10-A4DF-4212-A6E7-8294228B877B}"/>
              </a:ext>
            </a:extLst>
          </p:cNvPr>
          <p:cNvSpPr txBox="1"/>
          <p:nvPr/>
        </p:nvSpPr>
        <p:spPr>
          <a:xfrm>
            <a:off x="4352400" y="3352800"/>
            <a:ext cx="4639200" cy="1200329"/>
          </a:xfrm>
          <a:prstGeom prst="rect">
            <a:avLst/>
          </a:prstGeom>
          <a:noFill/>
        </p:spPr>
        <p:txBody>
          <a:bodyPr wrap="square" rtlCol="0">
            <a:spAutoFit/>
          </a:bodyPr>
          <a:lstStyle/>
          <a:p>
            <a:pPr algn="just"/>
            <a:r>
              <a:rPr lang="en-US" dirty="0">
                <a:latin typeface="Century Gothic" panose="020B0502020202020204" pitchFamily="34" charset="0"/>
              </a:rPr>
              <a:t>The agency’s investigators routinely work at the offices of the Federal Bureau of Investigation and collaborate with federal law enforcement agents.</a:t>
            </a:r>
          </a:p>
        </p:txBody>
      </p:sp>
      <p:sp>
        <p:nvSpPr>
          <p:cNvPr id="17" name="TextBox 16">
            <a:extLst>
              <a:ext uri="{FF2B5EF4-FFF2-40B4-BE49-F238E27FC236}">
                <a16:creationId xmlns:a16="http://schemas.microsoft.com/office/drawing/2014/main" id="{1B304373-D8C3-411A-9585-A59CC82AC5DC}"/>
              </a:ext>
            </a:extLst>
          </p:cNvPr>
          <p:cNvSpPr txBox="1"/>
          <p:nvPr/>
        </p:nvSpPr>
        <p:spPr>
          <a:xfrm>
            <a:off x="4343014" y="4724400"/>
            <a:ext cx="4648586" cy="2031325"/>
          </a:xfrm>
          <a:prstGeom prst="rect">
            <a:avLst/>
          </a:prstGeom>
          <a:noFill/>
        </p:spPr>
        <p:txBody>
          <a:bodyPr wrap="square" rtlCol="0">
            <a:spAutoFit/>
          </a:bodyPr>
          <a:lstStyle/>
          <a:p>
            <a:pPr algn="just"/>
            <a:r>
              <a:rPr lang="en-US" dirty="0">
                <a:latin typeface="Century Gothic" panose="020B0502020202020204" pitchFamily="34" charset="0"/>
              </a:rPr>
              <a:t>A financial examiner employed by the agency and agents from the Federal Bureau of Investigation recently worked together to put together a criminal case against </a:t>
            </a:r>
            <a:r>
              <a:rPr lang="en-US" b="1" dirty="0">
                <a:latin typeface="Century Gothic" panose="020B0502020202020204" pitchFamily="34" charset="0"/>
              </a:rPr>
              <a:t>William Allen </a:t>
            </a:r>
            <a:r>
              <a:rPr lang="en-US" b="1" dirty="0" err="1">
                <a:latin typeface="Century Gothic" panose="020B0502020202020204" pitchFamily="34" charset="0"/>
              </a:rPr>
              <a:t>Risinger</a:t>
            </a:r>
            <a:r>
              <a:rPr lang="en-US" dirty="0">
                <a:latin typeface="Century Gothic" panose="020B0502020202020204" pitchFamily="34" charset="0"/>
              </a:rPr>
              <a:t>, a local promoter of a fraudulent oil and gas scheme.</a:t>
            </a:r>
          </a:p>
        </p:txBody>
      </p:sp>
      <p:sp>
        <p:nvSpPr>
          <p:cNvPr id="11" name="Oval 10">
            <a:extLst>
              <a:ext uri="{FF2B5EF4-FFF2-40B4-BE49-F238E27FC236}">
                <a16:creationId xmlns:a16="http://schemas.microsoft.com/office/drawing/2014/main" id="{32E5FC3A-D8D0-4533-BC77-957B746E815A}"/>
              </a:ext>
            </a:extLst>
          </p:cNvPr>
          <p:cNvSpPr/>
          <p:nvPr/>
        </p:nvSpPr>
        <p:spPr>
          <a:xfrm>
            <a:off x="4114414" y="2286000"/>
            <a:ext cx="182880" cy="182880"/>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2523B3A-D528-481E-AC18-EA2A2C0E3C77}"/>
              </a:ext>
            </a:extLst>
          </p:cNvPr>
          <p:cNvSpPr/>
          <p:nvPr/>
        </p:nvSpPr>
        <p:spPr>
          <a:xfrm>
            <a:off x="4114414" y="3429000"/>
            <a:ext cx="182880" cy="182880"/>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58CB398-49CE-4618-A0DE-C07B6FBF084D}"/>
              </a:ext>
            </a:extLst>
          </p:cNvPr>
          <p:cNvSpPr/>
          <p:nvPr/>
        </p:nvSpPr>
        <p:spPr>
          <a:xfrm>
            <a:off x="4114414" y="4800600"/>
            <a:ext cx="182880" cy="182880"/>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96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9112930-B5B2-4D8C-A284-D5F9A093B299}"/>
              </a:ext>
            </a:extLst>
          </p:cNvPr>
          <p:cNvPicPr>
            <a:picLocks noChangeAspect="1"/>
          </p:cNvPicPr>
          <p:nvPr/>
        </p:nvPicPr>
        <p:blipFill>
          <a:blip r:embed="rId3"/>
          <a:stretch>
            <a:fillRect/>
          </a:stretch>
        </p:blipFill>
        <p:spPr>
          <a:xfrm>
            <a:off x="228600" y="2209799"/>
            <a:ext cx="3772981" cy="4419599"/>
          </a:xfrm>
          <a:prstGeom prst="rect">
            <a:avLst/>
          </a:prstGeom>
          <a:ln>
            <a:solidFill>
              <a:schemeClr val="tx1"/>
            </a:solidFill>
          </a:ln>
        </p:spPr>
      </p:pic>
      <p:sp>
        <p:nvSpPr>
          <p:cNvPr id="13" name="TextBox 12">
            <a:extLst>
              <a:ext uri="{FF2B5EF4-FFF2-40B4-BE49-F238E27FC236}">
                <a16:creationId xmlns:a16="http://schemas.microsoft.com/office/drawing/2014/main" id="{E67EB263-05C9-4AC3-B5D9-B1E55F97FC80}"/>
              </a:ext>
            </a:extLst>
          </p:cNvPr>
          <p:cNvSpPr txBox="1"/>
          <p:nvPr/>
        </p:nvSpPr>
        <p:spPr>
          <a:xfrm>
            <a:off x="4344900" y="2196642"/>
            <a:ext cx="4646700" cy="1754326"/>
          </a:xfrm>
          <a:prstGeom prst="rect">
            <a:avLst/>
          </a:prstGeom>
          <a:noFill/>
        </p:spPr>
        <p:txBody>
          <a:bodyPr wrap="square" rtlCol="0">
            <a:spAutoFit/>
          </a:bodyPr>
          <a:lstStyle/>
          <a:p>
            <a:pPr algn="just"/>
            <a:r>
              <a:rPr lang="en-US" dirty="0">
                <a:latin typeface="Century Gothic" panose="020B0502020202020204" pitchFamily="34" charset="0"/>
              </a:rPr>
              <a:t>The joint investigation revealed that Mr. </a:t>
            </a:r>
            <a:r>
              <a:rPr lang="en-US" dirty="0" err="1">
                <a:latin typeface="Century Gothic" panose="020B0502020202020204" pitchFamily="34" charset="0"/>
              </a:rPr>
              <a:t>Risinger</a:t>
            </a:r>
            <a:r>
              <a:rPr lang="en-US" dirty="0">
                <a:latin typeface="Century Gothic" panose="020B0502020202020204" pitchFamily="34" charset="0"/>
              </a:rPr>
              <a:t> unlawfully raised $4.5 million from investors and used that money to fuel a </a:t>
            </a:r>
            <a:r>
              <a:rPr lang="en-US" dirty="0" err="1">
                <a:latin typeface="Century Gothic" panose="020B0502020202020204" pitchFamily="34" charset="0"/>
              </a:rPr>
              <a:t>ponzi</a:t>
            </a:r>
            <a:r>
              <a:rPr lang="en-US" dirty="0">
                <a:latin typeface="Century Gothic" panose="020B0502020202020204" pitchFamily="34" charset="0"/>
              </a:rPr>
              <a:t> scheme, whereby returns paid to prior investors were derived from funds tendered by new investors.</a:t>
            </a:r>
          </a:p>
        </p:txBody>
      </p:sp>
      <p:sp>
        <p:nvSpPr>
          <p:cNvPr id="14" name="TextBox 13">
            <a:extLst>
              <a:ext uri="{FF2B5EF4-FFF2-40B4-BE49-F238E27FC236}">
                <a16:creationId xmlns:a16="http://schemas.microsoft.com/office/drawing/2014/main" id="{0E22BDF8-0777-448E-B454-6C7FBF07D87F}"/>
              </a:ext>
            </a:extLst>
          </p:cNvPr>
          <p:cNvSpPr txBox="1"/>
          <p:nvPr/>
        </p:nvSpPr>
        <p:spPr>
          <a:xfrm>
            <a:off x="228600" y="1421280"/>
            <a:ext cx="8534400" cy="584775"/>
          </a:xfrm>
          <a:prstGeom prst="rect">
            <a:avLst/>
          </a:prstGeom>
          <a:noFill/>
        </p:spPr>
        <p:txBody>
          <a:bodyPr wrap="square" rtlCol="0">
            <a:spAutoFit/>
          </a:bodyPr>
          <a:lstStyle/>
          <a:p>
            <a:pPr algn="ctr"/>
            <a:r>
              <a:rPr lang="en-US" b="1" dirty="0">
                <a:latin typeface="Century Gothic" panose="020B0502020202020204" pitchFamily="34" charset="0"/>
              </a:rPr>
              <a:t>UNITED STATES OF AMERICA V. WILLIAM ALLEN RISINGER</a:t>
            </a:r>
          </a:p>
          <a:p>
            <a:pPr algn="ctr"/>
            <a:r>
              <a:rPr lang="en-US" sz="1400" b="1" dirty="0">
                <a:latin typeface="Century Gothic" panose="020B0502020202020204" pitchFamily="34" charset="0"/>
              </a:rPr>
              <a:t>CAUSE NO. 1:15-cr-00140-SS, in The United States District Court For the Western District of Texas</a:t>
            </a:r>
            <a:endParaRPr lang="en-US" sz="1400" dirty="0">
              <a:latin typeface="Century Gothic" panose="020B0502020202020204" pitchFamily="34" charset="0"/>
            </a:endParaRPr>
          </a:p>
        </p:txBody>
      </p:sp>
      <p:sp>
        <p:nvSpPr>
          <p:cNvPr id="17" name="TextBox 16">
            <a:extLst>
              <a:ext uri="{FF2B5EF4-FFF2-40B4-BE49-F238E27FC236}">
                <a16:creationId xmlns:a16="http://schemas.microsoft.com/office/drawing/2014/main" id="{1B304373-D8C3-411A-9585-A59CC82AC5DC}"/>
              </a:ext>
            </a:extLst>
          </p:cNvPr>
          <p:cNvSpPr txBox="1"/>
          <p:nvPr/>
        </p:nvSpPr>
        <p:spPr>
          <a:xfrm>
            <a:off x="4343014" y="4397276"/>
            <a:ext cx="4648586" cy="2308324"/>
          </a:xfrm>
          <a:prstGeom prst="rect">
            <a:avLst/>
          </a:prstGeom>
          <a:noFill/>
        </p:spPr>
        <p:txBody>
          <a:bodyPr wrap="square" rtlCol="0">
            <a:spAutoFit/>
          </a:bodyPr>
          <a:lstStyle/>
          <a:p>
            <a:pPr algn="just"/>
            <a:r>
              <a:rPr lang="en-US" dirty="0">
                <a:latin typeface="Century Gothic" panose="020B0502020202020204" pitchFamily="34" charset="0"/>
              </a:rPr>
              <a:t>The investigator from the Texas State  Securities Board and agents from the Federal Bureau of Investigation provided their findings to the Untied States Attorney’s Office, and federal prosecutors secured an indictment charging Mr. </a:t>
            </a:r>
            <a:r>
              <a:rPr lang="en-US" dirty="0" err="1">
                <a:latin typeface="Century Gothic" panose="020B0502020202020204" pitchFamily="34" charset="0"/>
              </a:rPr>
              <a:t>Risinger</a:t>
            </a:r>
            <a:r>
              <a:rPr lang="en-US" dirty="0">
                <a:latin typeface="Century Gothic" panose="020B0502020202020204" pitchFamily="34" charset="0"/>
              </a:rPr>
              <a:t> with three counts of wire fraud and other federal crimes.</a:t>
            </a:r>
          </a:p>
        </p:txBody>
      </p:sp>
      <p:sp>
        <p:nvSpPr>
          <p:cNvPr id="18" name="Oval 17">
            <a:extLst>
              <a:ext uri="{FF2B5EF4-FFF2-40B4-BE49-F238E27FC236}">
                <a16:creationId xmlns:a16="http://schemas.microsoft.com/office/drawing/2014/main" id="{8E33821A-DA67-40B2-A6BF-118A52A47AD5}"/>
              </a:ext>
            </a:extLst>
          </p:cNvPr>
          <p:cNvSpPr/>
          <p:nvPr/>
        </p:nvSpPr>
        <p:spPr>
          <a:xfrm>
            <a:off x="4114414" y="2286000"/>
            <a:ext cx="182880" cy="182880"/>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0065223-8AC4-48B0-9389-873B65C5BB05}"/>
              </a:ext>
            </a:extLst>
          </p:cNvPr>
          <p:cNvSpPr/>
          <p:nvPr/>
        </p:nvSpPr>
        <p:spPr>
          <a:xfrm>
            <a:off x="4114414" y="4495800"/>
            <a:ext cx="182880" cy="182880"/>
          </a:xfrm>
          <a:prstGeom prst="ellipse">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873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18DE6F1-6FFB-4559-A4A1-AE4116F5304F}"/>
              </a:ext>
            </a:extLst>
          </p:cNvPr>
          <p:cNvPicPr>
            <a:picLocks noChangeAspect="1"/>
          </p:cNvPicPr>
          <p:nvPr/>
        </p:nvPicPr>
        <p:blipFill>
          <a:blip r:embed="rId3"/>
          <a:stretch>
            <a:fillRect/>
          </a:stretch>
        </p:blipFill>
        <p:spPr>
          <a:xfrm>
            <a:off x="400624" y="1618408"/>
            <a:ext cx="3790376" cy="4968129"/>
          </a:xfrm>
          <a:prstGeom prst="rect">
            <a:avLst/>
          </a:prstGeom>
          <a:ln>
            <a:solidFill>
              <a:schemeClr val="tx1"/>
            </a:solidFill>
          </a:ln>
        </p:spPr>
      </p:pic>
      <p:pic>
        <p:nvPicPr>
          <p:cNvPr id="7" name="Picture 6">
            <a:extLst>
              <a:ext uri="{FF2B5EF4-FFF2-40B4-BE49-F238E27FC236}">
                <a16:creationId xmlns:a16="http://schemas.microsoft.com/office/drawing/2014/main" id="{FFEBD02F-3741-4565-AAFC-46677E874B38}"/>
              </a:ext>
            </a:extLst>
          </p:cNvPr>
          <p:cNvPicPr>
            <a:picLocks noChangeAspect="1"/>
          </p:cNvPicPr>
          <p:nvPr/>
        </p:nvPicPr>
        <p:blipFill>
          <a:blip r:embed="rId4"/>
          <a:stretch>
            <a:fillRect/>
          </a:stretch>
        </p:blipFill>
        <p:spPr>
          <a:xfrm>
            <a:off x="436910" y="1618408"/>
            <a:ext cx="3754090" cy="4968129"/>
          </a:xfrm>
          <a:prstGeom prst="rect">
            <a:avLst/>
          </a:prstGeom>
        </p:spPr>
      </p:pic>
      <p:sp>
        <p:nvSpPr>
          <p:cNvPr id="8" name="Speech Bubble: Rectangle 7">
            <a:extLst>
              <a:ext uri="{FF2B5EF4-FFF2-40B4-BE49-F238E27FC236}">
                <a16:creationId xmlns:a16="http://schemas.microsoft.com/office/drawing/2014/main" id="{7C716D3F-49CD-41CC-B0DC-9DC7EBDCD0BF}"/>
              </a:ext>
            </a:extLst>
          </p:cNvPr>
          <p:cNvSpPr/>
          <p:nvPr/>
        </p:nvSpPr>
        <p:spPr>
          <a:xfrm>
            <a:off x="4419600" y="1371600"/>
            <a:ext cx="4572000" cy="3944192"/>
          </a:xfrm>
          <a:prstGeom prst="wedgeRectCallout">
            <a:avLst>
              <a:gd name="adj1" fmla="val -63055"/>
              <a:gd name="adj2" fmla="val 2335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FDBEB74-F69D-4E6A-B32B-156E0538D5EB}"/>
              </a:ext>
            </a:extLst>
          </p:cNvPr>
          <p:cNvSpPr txBox="1"/>
          <p:nvPr/>
        </p:nvSpPr>
        <p:spPr>
          <a:xfrm>
            <a:off x="4648200" y="1497036"/>
            <a:ext cx="4114800" cy="3693319"/>
          </a:xfrm>
          <a:prstGeom prst="rect">
            <a:avLst/>
          </a:prstGeom>
          <a:noFill/>
        </p:spPr>
        <p:txBody>
          <a:bodyPr wrap="square" rtlCol="0">
            <a:spAutoFit/>
          </a:bodyPr>
          <a:lstStyle/>
          <a:p>
            <a:pPr algn="just"/>
            <a:r>
              <a:rPr lang="en-US" b="1" dirty="0" err="1">
                <a:latin typeface="Century Gothic" panose="020B0502020202020204" pitchFamily="34" charset="0"/>
              </a:rPr>
              <a:t>Risinger</a:t>
            </a:r>
            <a:r>
              <a:rPr lang="en-US" b="1" dirty="0">
                <a:latin typeface="Century Gothic" panose="020B0502020202020204" pitchFamily="34" charset="0"/>
              </a:rPr>
              <a:t> made false and fraudulent promises, representations, material omissions and pretenses in connection with each of these investment programs in order to obtain money for his own personal use and benefit</a:t>
            </a:r>
            <a:r>
              <a:rPr lang="en-US" dirty="0">
                <a:latin typeface="Century Gothic" panose="020B0502020202020204" pitchFamily="34" charset="0"/>
              </a:rPr>
              <a:t>.  </a:t>
            </a:r>
            <a:r>
              <a:rPr lang="en-US" dirty="0" err="1">
                <a:latin typeface="Century Gothic" panose="020B0502020202020204" pitchFamily="34" charset="0"/>
              </a:rPr>
              <a:t>Risinger</a:t>
            </a:r>
            <a:r>
              <a:rPr lang="en-US" dirty="0">
                <a:latin typeface="Century Gothic" panose="020B0502020202020204" pitchFamily="34" charset="0"/>
              </a:rPr>
              <a:t> engaged in a single overarching scheme to defraud by obtaining, using, and commingling monies acquired by false and fraudulent pretenses among all of the investment vehicles.</a:t>
            </a:r>
          </a:p>
        </p:txBody>
      </p:sp>
      <p:sp>
        <p:nvSpPr>
          <p:cNvPr id="11" name="TextBox 10">
            <a:extLst>
              <a:ext uri="{FF2B5EF4-FFF2-40B4-BE49-F238E27FC236}">
                <a16:creationId xmlns:a16="http://schemas.microsoft.com/office/drawing/2014/main" id="{5071D123-6944-4304-BBA7-FBF3A7ADAE13}"/>
              </a:ext>
            </a:extLst>
          </p:cNvPr>
          <p:cNvSpPr txBox="1"/>
          <p:nvPr/>
        </p:nvSpPr>
        <p:spPr>
          <a:xfrm>
            <a:off x="400624" y="6581001"/>
            <a:ext cx="3790376" cy="261610"/>
          </a:xfrm>
          <a:prstGeom prst="rect">
            <a:avLst/>
          </a:prstGeom>
          <a:noFill/>
        </p:spPr>
        <p:txBody>
          <a:bodyPr wrap="square" rtlCol="0">
            <a:spAutoFit/>
          </a:bodyPr>
          <a:lstStyle/>
          <a:p>
            <a:pPr algn="ctr"/>
            <a:r>
              <a:rPr lang="en-US" sz="1100" dirty="0">
                <a:latin typeface="Century Gothic" panose="020B0502020202020204" pitchFamily="34" charset="0"/>
              </a:rPr>
              <a:t>Indictment Filed 2015 May 19</a:t>
            </a:r>
          </a:p>
        </p:txBody>
      </p:sp>
    </p:spTree>
    <p:extLst>
      <p:ext uri="{BB962C8B-B14F-4D97-AF65-F5344CB8AC3E}">
        <p14:creationId xmlns:p14="http://schemas.microsoft.com/office/powerpoint/2010/main" val="305607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18DE6F1-6FFB-4559-A4A1-AE4116F5304F}"/>
              </a:ext>
            </a:extLst>
          </p:cNvPr>
          <p:cNvPicPr>
            <a:picLocks noChangeAspect="1"/>
          </p:cNvPicPr>
          <p:nvPr/>
        </p:nvPicPr>
        <p:blipFill>
          <a:blip r:embed="rId3"/>
          <a:stretch>
            <a:fillRect/>
          </a:stretch>
        </p:blipFill>
        <p:spPr>
          <a:xfrm>
            <a:off x="400624" y="1618408"/>
            <a:ext cx="3790376" cy="4968129"/>
          </a:xfrm>
          <a:prstGeom prst="rect">
            <a:avLst/>
          </a:prstGeom>
          <a:ln>
            <a:solidFill>
              <a:schemeClr val="tx1"/>
            </a:solidFill>
          </a:ln>
        </p:spPr>
      </p:pic>
      <p:pic>
        <p:nvPicPr>
          <p:cNvPr id="7" name="Picture 6">
            <a:extLst>
              <a:ext uri="{FF2B5EF4-FFF2-40B4-BE49-F238E27FC236}">
                <a16:creationId xmlns:a16="http://schemas.microsoft.com/office/drawing/2014/main" id="{FFEBD02F-3741-4565-AAFC-46677E874B38}"/>
              </a:ext>
            </a:extLst>
          </p:cNvPr>
          <p:cNvPicPr>
            <a:picLocks noChangeAspect="1"/>
          </p:cNvPicPr>
          <p:nvPr/>
        </p:nvPicPr>
        <p:blipFill>
          <a:blip r:embed="rId4"/>
          <a:stretch>
            <a:fillRect/>
          </a:stretch>
        </p:blipFill>
        <p:spPr>
          <a:xfrm>
            <a:off x="436910" y="1618408"/>
            <a:ext cx="3754090" cy="4968129"/>
          </a:xfrm>
          <a:prstGeom prst="rect">
            <a:avLst/>
          </a:prstGeom>
        </p:spPr>
      </p:pic>
      <p:sp>
        <p:nvSpPr>
          <p:cNvPr id="8" name="Speech Bubble: Rectangle 7">
            <a:extLst>
              <a:ext uri="{FF2B5EF4-FFF2-40B4-BE49-F238E27FC236}">
                <a16:creationId xmlns:a16="http://schemas.microsoft.com/office/drawing/2014/main" id="{7C716D3F-49CD-41CC-B0DC-9DC7EBDCD0BF}"/>
              </a:ext>
            </a:extLst>
          </p:cNvPr>
          <p:cNvSpPr/>
          <p:nvPr/>
        </p:nvSpPr>
        <p:spPr>
          <a:xfrm>
            <a:off x="4419600" y="1371599"/>
            <a:ext cx="4572000" cy="4724401"/>
          </a:xfrm>
          <a:prstGeom prst="wedgeRectCallout">
            <a:avLst>
              <a:gd name="adj1" fmla="val -62738"/>
              <a:gd name="adj2" fmla="val -2245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FDBEB74-F69D-4E6A-B32B-156E0538D5EB}"/>
              </a:ext>
            </a:extLst>
          </p:cNvPr>
          <p:cNvSpPr txBox="1"/>
          <p:nvPr/>
        </p:nvSpPr>
        <p:spPr>
          <a:xfrm>
            <a:off x="4648200" y="1434316"/>
            <a:ext cx="4114800" cy="4524315"/>
          </a:xfrm>
          <a:prstGeom prst="rect">
            <a:avLst/>
          </a:prstGeom>
          <a:noFill/>
        </p:spPr>
        <p:txBody>
          <a:bodyPr wrap="square" rtlCol="0">
            <a:spAutoFit/>
          </a:bodyPr>
          <a:lstStyle/>
          <a:p>
            <a:pPr algn="just"/>
            <a:r>
              <a:rPr lang="en-US" sz="1600" dirty="0">
                <a:latin typeface="Century Gothic" panose="020B0502020202020204" pitchFamily="34" charset="0"/>
              </a:rPr>
              <a:t>It was part of the scheme and artifice that </a:t>
            </a:r>
            <a:r>
              <a:rPr lang="en-US" sz="1600" dirty="0" err="1">
                <a:latin typeface="Century Gothic" panose="020B0502020202020204" pitchFamily="34" charset="0"/>
              </a:rPr>
              <a:t>Risinger</a:t>
            </a:r>
            <a:r>
              <a:rPr lang="en-US" sz="1600" dirty="0">
                <a:latin typeface="Century Gothic" panose="020B0502020202020204" pitchFamily="34" charset="0"/>
              </a:rPr>
              <a:t> fraudulently acquired cash and assets for the following purposes:</a:t>
            </a:r>
          </a:p>
          <a:p>
            <a:pPr algn="just"/>
            <a:endParaRPr lang="en-US" sz="1600" dirty="0">
              <a:latin typeface="Century Gothic" panose="020B0502020202020204" pitchFamily="34" charset="0"/>
            </a:endParaRPr>
          </a:p>
          <a:p>
            <a:pPr marL="342900" indent="-342900" algn="just">
              <a:buAutoNum type="alphaLcPeriod"/>
            </a:pPr>
            <a:r>
              <a:rPr lang="en-US" sz="1600" dirty="0">
                <a:latin typeface="Century Gothic" panose="020B0502020202020204" pitchFamily="34" charset="0"/>
              </a:rPr>
              <a:t>to apply to the </a:t>
            </a:r>
            <a:r>
              <a:rPr lang="en-US" sz="1600" b="1" dirty="0">
                <a:latin typeface="Century Gothic" panose="020B0502020202020204" pitchFamily="34" charset="0"/>
              </a:rPr>
              <a:t>personal use and benefit of </a:t>
            </a:r>
            <a:r>
              <a:rPr lang="en-US" sz="1600" b="1" dirty="0" err="1">
                <a:latin typeface="Century Gothic" panose="020B0502020202020204" pitchFamily="34" charset="0"/>
              </a:rPr>
              <a:t>Risinger</a:t>
            </a:r>
            <a:r>
              <a:rPr lang="en-US" sz="1600" b="1" dirty="0">
                <a:latin typeface="Century Gothic" panose="020B0502020202020204" pitchFamily="34" charset="0"/>
              </a:rPr>
              <a:t> and his family</a:t>
            </a:r>
            <a:r>
              <a:rPr lang="en-US" sz="1600" dirty="0">
                <a:latin typeface="Century Gothic" panose="020B0502020202020204" pitchFamily="34" charset="0"/>
              </a:rPr>
              <a:t>;</a:t>
            </a:r>
          </a:p>
          <a:p>
            <a:pPr marL="342900" indent="-342900" algn="just">
              <a:buAutoNum type="alphaLcPeriod"/>
            </a:pPr>
            <a:endParaRPr lang="en-US" sz="1600" dirty="0">
              <a:latin typeface="Century Gothic" panose="020B0502020202020204" pitchFamily="34" charset="0"/>
            </a:endParaRPr>
          </a:p>
          <a:p>
            <a:pPr marL="342900" indent="-342900" algn="just">
              <a:buAutoNum type="alphaLcPeriod"/>
            </a:pPr>
            <a:r>
              <a:rPr lang="en-US" sz="1600" b="1" dirty="0">
                <a:latin typeface="Century Gothic" panose="020B0502020202020204" pitchFamily="34" charset="0"/>
              </a:rPr>
              <a:t>to maintain an ongoing or expanding Ponzi scheme </a:t>
            </a:r>
            <a:r>
              <a:rPr lang="en-US" sz="1600" dirty="0">
                <a:latin typeface="Century Gothic" panose="020B0502020202020204" pitchFamily="34" charset="0"/>
              </a:rPr>
              <a:t>in which the “returns” paid to earlier investors actually constituted funds provided by later investors; and</a:t>
            </a:r>
          </a:p>
          <a:p>
            <a:pPr marL="342900" indent="-342900" algn="just">
              <a:buAutoNum type="alphaLcPeriod"/>
            </a:pPr>
            <a:endParaRPr lang="en-US" sz="1600" dirty="0">
              <a:latin typeface="Century Gothic" panose="020B0502020202020204" pitchFamily="34" charset="0"/>
            </a:endParaRPr>
          </a:p>
          <a:p>
            <a:pPr marL="342900" indent="-342900" algn="just">
              <a:buAutoNum type="alphaLcPeriod"/>
            </a:pPr>
            <a:r>
              <a:rPr lang="en-US" sz="1600" dirty="0">
                <a:latin typeface="Century Gothic" panose="020B0502020202020204" pitchFamily="34" charset="0"/>
              </a:rPr>
              <a:t>to make payments and/or fund distributions to some investors </a:t>
            </a:r>
            <a:r>
              <a:rPr lang="en-US" sz="1600" b="1" dirty="0">
                <a:latin typeface="Century Gothic" panose="020B0502020202020204" pitchFamily="34" charset="0"/>
              </a:rPr>
              <a:t>so as to lull investors into the mistaken belief that their investment remained sound</a:t>
            </a:r>
            <a:r>
              <a:rPr lang="en-US" sz="1600" dirty="0">
                <a:latin typeface="Century Gothic" panose="020B0502020202020204" pitchFamily="34" charset="0"/>
              </a:rPr>
              <a:t>.</a:t>
            </a:r>
          </a:p>
        </p:txBody>
      </p:sp>
      <p:sp>
        <p:nvSpPr>
          <p:cNvPr id="10" name="TextBox 9">
            <a:extLst>
              <a:ext uri="{FF2B5EF4-FFF2-40B4-BE49-F238E27FC236}">
                <a16:creationId xmlns:a16="http://schemas.microsoft.com/office/drawing/2014/main" id="{5D33C697-0727-498E-B49F-328C9E33260B}"/>
              </a:ext>
            </a:extLst>
          </p:cNvPr>
          <p:cNvSpPr txBox="1"/>
          <p:nvPr/>
        </p:nvSpPr>
        <p:spPr>
          <a:xfrm>
            <a:off x="400624" y="6581001"/>
            <a:ext cx="3790376" cy="261610"/>
          </a:xfrm>
          <a:prstGeom prst="rect">
            <a:avLst/>
          </a:prstGeom>
          <a:noFill/>
        </p:spPr>
        <p:txBody>
          <a:bodyPr wrap="square" rtlCol="0">
            <a:spAutoFit/>
          </a:bodyPr>
          <a:lstStyle/>
          <a:p>
            <a:pPr algn="ctr"/>
            <a:r>
              <a:rPr lang="en-US" sz="1100" dirty="0">
                <a:latin typeface="Century Gothic" panose="020B0502020202020204" pitchFamily="34" charset="0"/>
              </a:rPr>
              <a:t>Indictment Filed 2015 May 19</a:t>
            </a:r>
          </a:p>
        </p:txBody>
      </p:sp>
    </p:spTree>
    <p:extLst>
      <p:ext uri="{BB962C8B-B14F-4D97-AF65-F5344CB8AC3E}">
        <p14:creationId xmlns:p14="http://schemas.microsoft.com/office/powerpoint/2010/main" val="3563687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18DE6F1-6FFB-4559-A4A1-AE4116F5304F}"/>
              </a:ext>
            </a:extLst>
          </p:cNvPr>
          <p:cNvPicPr>
            <a:picLocks noChangeAspect="1"/>
          </p:cNvPicPr>
          <p:nvPr/>
        </p:nvPicPr>
        <p:blipFill>
          <a:blip r:embed="rId3"/>
          <a:stretch>
            <a:fillRect/>
          </a:stretch>
        </p:blipFill>
        <p:spPr>
          <a:xfrm>
            <a:off x="400624" y="1618408"/>
            <a:ext cx="3790376" cy="4968129"/>
          </a:xfrm>
          <a:prstGeom prst="rect">
            <a:avLst/>
          </a:prstGeom>
          <a:ln>
            <a:solidFill>
              <a:schemeClr val="tx1"/>
            </a:solidFill>
          </a:ln>
        </p:spPr>
      </p:pic>
      <p:pic>
        <p:nvPicPr>
          <p:cNvPr id="3" name="Picture 2">
            <a:extLst>
              <a:ext uri="{FF2B5EF4-FFF2-40B4-BE49-F238E27FC236}">
                <a16:creationId xmlns:a16="http://schemas.microsoft.com/office/drawing/2014/main" id="{56F35B7C-41CD-4376-8D38-9770CB8D3635}"/>
              </a:ext>
            </a:extLst>
          </p:cNvPr>
          <p:cNvPicPr>
            <a:picLocks noChangeAspect="1"/>
          </p:cNvPicPr>
          <p:nvPr/>
        </p:nvPicPr>
        <p:blipFill>
          <a:blip r:embed="rId4"/>
          <a:stretch>
            <a:fillRect/>
          </a:stretch>
        </p:blipFill>
        <p:spPr>
          <a:xfrm>
            <a:off x="400625" y="1618408"/>
            <a:ext cx="3790375" cy="4968129"/>
          </a:xfrm>
          <a:prstGeom prst="rect">
            <a:avLst/>
          </a:prstGeom>
        </p:spPr>
      </p:pic>
      <p:sp>
        <p:nvSpPr>
          <p:cNvPr id="8" name="Speech Bubble: Rectangle 7">
            <a:extLst>
              <a:ext uri="{FF2B5EF4-FFF2-40B4-BE49-F238E27FC236}">
                <a16:creationId xmlns:a16="http://schemas.microsoft.com/office/drawing/2014/main" id="{A482E68B-F7E2-439F-85F8-D6F10087AAE9}"/>
              </a:ext>
            </a:extLst>
          </p:cNvPr>
          <p:cNvSpPr/>
          <p:nvPr/>
        </p:nvSpPr>
        <p:spPr>
          <a:xfrm>
            <a:off x="4419600" y="1371599"/>
            <a:ext cx="4572000" cy="2514601"/>
          </a:xfrm>
          <a:prstGeom prst="wedgeRectCallout">
            <a:avLst>
              <a:gd name="adj1" fmla="val -62738"/>
              <a:gd name="adj2" fmla="val -802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AA7087-74E9-4B8B-BBC6-2A2C9F243E26}"/>
              </a:ext>
            </a:extLst>
          </p:cNvPr>
          <p:cNvSpPr txBox="1"/>
          <p:nvPr/>
        </p:nvSpPr>
        <p:spPr>
          <a:xfrm>
            <a:off x="4648200" y="1434316"/>
            <a:ext cx="4114800" cy="2308324"/>
          </a:xfrm>
          <a:prstGeom prst="rect">
            <a:avLst/>
          </a:prstGeom>
          <a:noFill/>
        </p:spPr>
        <p:txBody>
          <a:bodyPr wrap="square" rtlCol="0">
            <a:spAutoFit/>
          </a:bodyPr>
          <a:lstStyle/>
          <a:p>
            <a:pPr algn="just"/>
            <a:r>
              <a:rPr lang="en-US" dirty="0">
                <a:latin typeface="Century Gothic" panose="020B0502020202020204" pitchFamily="34" charset="0"/>
              </a:rPr>
              <a:t>Pursuant to a plea agreement, the defendant pled guilty to: Counts 1 and 4 of an indictment, charging him with </a:t>
            </a:r>
            <a:r>
              <a:rPr lang="en-US" b="1" dirty="0">
                <a:latin typeface="Century Gothic" panose="020B0502020202020204" pitchFamily="34" charset="0"/>
              </a:rPr>
              <a:t>wire fraud, a violation of 18 U.S.C. § 1343</a:t>
            </a:r>
            <a:r>
              <a:rPr lang="en-US" dirty="0">
                <a:latin typeface="Century Gothic" panose="020B0502020202020204" pitchFamily="34" charset="0"/>
              </a:rPr>
              <a:t>, and </a:t>
            </a:r>
            <a:r>
              <a:rPr lang="en-US" b="1" dirty="0">
                <a:latin typeface="Century Gothic" panose="020B0502020202020204" pitchFamily="34" charset="0"/>
              </a:rPr>
              <a:t>engaging in a monetary transaction in criminally derived property, a violation of 18 U.S.C. § 1957</a:t>
            </a:r>
            <a:r>
              <a:rPr lang="en-US" dirty="0">
                <a:latin typeface="Century Gothic" panose="020B0502020202020204" pitchFamily="34" charset="0"/>
              </a:rPr>
              <a:t>.</a:t>
            </a:r>
          </a:p>
        </p:txBody>
      </p:sp>
      <p:sp>
        <p:nvSpPr>
          <p:cNvPr id="10" name="TextBox 9">
            <a:extLst>
              <a:ext uri="{FF2B5EF4-FFF2-40B4-BE49-F238E27FC236}">
                <a16:creationId xmlns:a16="http://schemas.microsoft.com/office/drawing/2014/main" id="{EC726548-FE63-4376-B164-183949759388}"/>
              </a:ext>
            </a:extLst>
          </p:cNvPr>
          <p:cNvSpPr txBox="1"/>
          <p:nvPr/>
        </p:nvSpPr>
        <p:spPr>
          <a:xfrm>
            <a:off x="400624" y="6581001"/>
            <a:ext cx="3790376" cy="261610"/>
          </a:xfrm>
          <a:prstGeom prst="rect">
            <a:avLst/>
          </a:prstGeom>
          <a:noFill/>
        </p:spPr>
        <p:txBody>
          <a:bodyPr wrap="square" rtlCol="0">
            <a:spAutoFit/>
          </a:bodyPr>
          <a:lstStyle/>
          <a:p>
            <a:pPr algn="ctr"/>
            <a:r>
              <a:rPr lang="en-US" sz="1100" dirty="0">
                <a:latin typeface="Century Gothic" panose="020B0502020202020204" pitchFamily="34" charset="0"/>
              </a:rPr>
              <a:t>Report and Recommendation 2016 January 28</a:t>
            </a:r>
          </a:p>
        </p:txBody>
      </p:sp>
    </p:spTree>
    <p:extLst>
      <p:ext uri="{BB962C8B-B14F-4D97-AF65-F5344CB8AC3E}">
        <p14:creationId xmlns:p14="http://schemas.microsoft.com/office/powerpoint/2010/main" val="36939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3E413A5-4F64-4EF1-8013-D3E5D7367D39}"/>
              </a:ext>
            </a:extLst>
          </p:cNvPr>
          <p:cNvPicPr>
            <a:picLocks noChangeAspect="1"/>
          </p:cNvPicPr>
          <p:nvPr/>
        </p:nvPicPr>
        <p:blipFill>
          <a:blip r:embed="rId3"/>
          <a:stretch>
            <a:fillRect/>
          </a:stretch>
        </p:blipFill>
        <p:spPr>
          <a:xfrm>
            <a:off x="400625" y="1600200"/>
            <a:ext cx="3790376" cy="4968129"/>
          </a:xfrm>
          <a:prstGeom prst="rect">
            <a:avLst/>
          </a:prstGeom>
          <a:ln>
            <a:solidFill>
              <a:schemeClr val="tx1"/>
            </a:solidFill>
          </a:ln>
        </p:spPr>
      </p:pic>
      <p:sp>
        <p:nvSpPr>
          <p:cNvPr id="7" name="Speech Bubble: Rectangle 6">
            <a:extLst>
              <a:ext uri="{FF2B5EF4-FFF2-40B4-BE49-F238E27FC236}">
                <a16:creationId xmlns:a16="http://schemas.microsoft.com/office/drawing/2014/main" id="{5CCDD93F-9188-465D-B351-35D09E0F55AB}"/>
              </a:ext>
            </a:extLst>
          </p:cNvPr>
          <p:cNvSpPr/>
          <p:nvPr/>
        </p:nvSpPr>
        <p:spPr>
          <a:xfrm>
            <a:off x="4419600" y="1371599"/>
            <a:ext cx="4572000" cy="4953001"/>
          </a:xfrm>
          <a:prstGeom prst="wedgeRectCallout">
            <a:avLst>
              <a:gd name="adj1" fmla="val -62738"/>
              <a:gd name="adj2" fmla="val -802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8689931-4045-43A7-9FD8-270F34B95C14}"/>
              </a:ext>
            </a:extLst>
          </p:cNvPr>
          <p:cNvSpPr txBox="1"/>
          <p:nvPr/>
        </p:nvSpPr>
        <p:spPr>
          <a:xfrm>
            <a:off x="4648200" y="1434316"/>
            <a:ext cx="4114800" cy="4801314"/>
          </a:xfrm>
          <a:prstGeom prst="rect">
            <a:avLst/>
          </a:prstGeom>
          <a:noFill/>
        </p:spPr>
        <p:txBody>
          <a:bodyPr wrap="square" rtlCol="0">
            <a:spAutoFit/>
          </a:bodyPr>
          <a:lstStyle/>
          <a:p>
            <a:pPr algn="just"/>
            <a:r>
              <a:rPr lang="en-US" dirty="0">
                <a:latin typeface="Century Gothic" panose="020B0502020202020204" pitchFamily="34" charset="0"/>
              </a:rPr>
              <a:t>U.S. Pretrial Services alleges the defendant has violated the following condition(s) of his release: 7(f) Abide by the following restrictions on personal association, residence or travel: No travel outside Travis, Hays and Williamson Counties without prior permission from pretrial services.</a:t>
            </a:r>
          </a:p>
          <a:p>
            <a:pPr algn="just"/>
            <a:endParaRPr lang="en-US" dirty="0">
              <a:latin typeface="Century Gothic" panose="020B0502020202020204" pitchFamily="34" charset="0"/>
            </a:endParaRPr>
          </a:p>
          <a:p>
            <a:pPr algn="just"/>
            <a:r>
              <a:rPr lang="en-US" dirty="0">
                <a:latin typeface="Century Gothic" panose="020B0502020202020204" pitchFamily="34" charset="0"/>
              </a:rPr>
              <a:t>On April 11, 2016, USPO Augustine Marquez contacted this officer and advised </a:t>
            </a:r>
            <a:r>
              <a:rPr lang="en-US" b="1" dirty="0">
                <a:latin typeface="Century Gothic" panose="020B0502020202020204" pitchFamily="34" charset="0"/>
              </a:rPr>
              <a:t>State Security Board Agent Rani Sabban contacted him to report the defendant was in Las Vegas, Nevada, gambling and was spending a large sum of money</a:t>
            </a:r>
            <a:r>
              <a:rPr lang="en-US" dirty="0">
                <a:latin typeface="Century Gothic" panose="020B0502020202020204" pitchFamily="34" charset="0"/>
              </a:rPr>
              <a:t>.</a:t>
            </a:r>
          </a:p>
        </p:txBody>
      </p:sp>
      <p:sp>
        <p:nvSpPr>
          <p:cNvPr id="9" name="TextBox 8">
            <a:extLst>
              <a:ext uri="{FF2B5EF4-FFF2-40B4-BE49-F238E27FC236}">
                <a16:creationId xmlns:a16="http://schemas.microsoft.com/office/drawing/2014/main" id="{8724E4B5-43AE-403A-996F-9E9841409C96}"/>
              </a:ext>
            </a:extLst>
          </p:cNvPr>
          <p:cNvSpPr txBox="1"/>
          <p:nvPr/>
        </p:nvSpPr>
        <p:spPr>
          <a:xfrm>
            <a:off x="400624" y="6581001"/>
            <a:ext cx="3790376" cy="261610"/>
          </a:xfrm>
          <a:prstGeom prst="rect">
            <a:avLst/>
          </a:prstGeom>
          <a:noFill/>
        </p:spPr>
        <p:txBody>
          <a:bodyPr wrap="square" rtlCol="0">
            <a:spAutoFit/>
          </a:bodyPr>
          <a:lstStyle/>
          <a:p>
            <a:pPr algn="ctr"/>
            <a:r>
              <a:rPr lang="en-US" sz="1100" dirty="0">
                <a:latin typeface="Century Gothic" panose="020B0502020202020204" pitchFamily="34" charset="0"/>
              </a:rPr>
              <a:t>Petition to Action/Arrest Filed 2016 April 25</a:t>
            </a:r>
          </a:p>
        </p:txBody>
      </p:sp>
    </p:spTree>
    <p:extLst>
      <p:ext uri="{BB962C8B-B14F-4D97-AF65-F5344CB8AC3E}">
        <p14:creationId xmlns:p14="http://schemas.microsoft.com/office/powerpoint/2010/main" val="3161036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6C4CAF6-8776-45ED-965C-256364908D8D}"/>
              </a:ext>
            </a:extLst>
          </p:cNvPr>
          <p:cNvPicPr>
            <a:picLocks noChangeAspect="1"/>
          </p:cNvPicPr>
          <p:nvPr/>
        </p:nvPicPr>
        <p:blipFill>
          <a:blip r:embed="rId3"/>
          <a:stretch>
            <a:fillRect/>
          </a:stretch>
        </p:blipFill>
        <p:spPr>
          <a:xfrm>
            <a:off x="400625" y="1600200"/>
            <a:ext cx="3790376" cy="4968129"/>
          </a:xfrm>
          <a:prstGeom prst="rect">
            <a:avLst/>
          </a:prstGeom>
          <a:ln>
            <a:solidFill>
              <a:schemeClr val="tx1"/>
            </a:solidFill>
          </a:ln>
        </p:spPr>
      </p:pic>
      <p:sp>
        <p:nvSpPr>
          <p:cNvPr id="9" name="Speech Bubble: Rectangle 8">
            <a:extLst>
              <a:ext uri="{FF2B5EF4-FFF2-40B4-BE49-F238E27FC236}">
                <a16:creationId xmlns:a16="http://schemas.microsoft.com/office/drawing/2014/main" id="{BDD0D909-D22C-4BDC-9701-85BE1645D856}"/>
              </a:ext>
            </a:extLst>
          </p:cNvPr>
          <p:cNvSpPr/>
          <p:nvPr/>
        </p:nvSpPr>
        <p:spPr>
          <a:xfrm>
            <a:off x="4419600" y="1371599"/>
            <a:ext cx="4572000" cy="2743201"/>
          </a:xfrm>
          <a:prstGeom prst="wedgeRectCallout">
            <a:avLst>
              <a:gd name="adj1" fmla="val -62738"/>
              <a:gd name="adj2" fmla="val -802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C9AE4A2-4120-4489-A470-AF94E0B59459}"/>
              </a:ext>
            </a:extLst>
          </p:cNvPr>
          <p:cNvSpPr txBox="1"/>
          <p:nvPr/>
        </p:nvSpPr>
        <p:spPr>
          <a:xfrm>
            <a:off x="4648200" y="1434316"/>
            <a:ext cx="4114800" cy="2585323"/>
          </a:xfrm>
          <a:prstGeom prst="rect">
            <a:avLst/>
          </a:prstGeom>
          <a:noFill/>
        </p:spPr>
        <p:txBody>
          <a:bodyPr wrap="square" rtlCol="0">
            <a:spAutoFit/>
          </a:bodyPr>
          <a:lstStyle/>
          <a:p>
            <a:pPr algn="just"/>
            <a:r>
              <a:rPr lang="en-US" b="1" dirty="0">
                <a:latin typeface="Century Gothic" panose="020B0502020202020204" pitchFamily="34" charset="0"/>
              </a:rPr>
              <a:t>YOU ARE COMMANDED to arrest and bring before a United States magistrate judge without unnecessary delay William Allen </a:t>
            </a:r>
            <a:r>
              <a:rPr lang="en-US" b="1" dirty="0" err="1">
                <a:latin typeface="Century Gothic" panose="020B0502020202020204" pitchFamily="34" charset="0"/>
              </a:rPr>
              <a:t>Risinger</a:t>
            </a:r>
            <a:r>
              <a:rPr lang="en-US" dirty="0">
                <a:latin typeface="Century Gothic" panose="020B0502020202020204" pitchFamily="34" charset="0"/>
              </a:rPr>
              <a:t>, who is accused of an offense or violation based on the following document filed with the court: Petition for Action on Conditions of Pretrial Release.</a:t>
            </a:r>
          </a:p>
        </p:txBody>
      </p:sp>
      <p:sp>
        <p:nvSpPr>
          <p:cNvPr id="11" name="TextBox 10">
            <a:extLst>
              <a:ext uri="{FF2B5EF4-FFF2-40B4-BE49-F238E27FC236}">
                <a16:creationId xmlns:a16="http://schemas.microsoft.com/office/drawing/2014/main" id="{51205CA3-A35F-49C3-8027-A54CA783A527}"/>
              </a:ext>
            </a:extLst>
          </p:cNvPr>
          <p:cNvSpPr txBox="1"/>
          <p:nvPr/>
        </p:nvSpPr>
        <p:spPr>
          <a:xfrm>
            <a:off x="400624" y="6581001"/>
            <a:ext cx="3790376" cy="261610"/>
          </a:xfrm>
          <a:prstGeom prst="rect">
            <a:avLst/>
          </a:prstGeom>
          <a:noFill/>
        </p:spPr>
        <p:txBody>
          <a:bodyPr wrap="square" rtlCol="0">
            <a:spAutoFit/>
          </a:bodyPr>
          <a:lstStyle/>
          <a:p>
            <a:pPr algn="ctr"/>
            <a:r>
              <a:rPr lang="en-US" sz="1100" dirty="0">
                <a:latin typeface="Century Gothic" panose="020B0502020202020204" pitchFamily="34" charset="0"/>
              </a:rPr>
              <a:t>Arrest Warrant Entered 2016 April 25 </a:t>
            </a:r>
          </a:p>
        </p:txBody>
      </p:sp>
    </p:spTree>
    <p:extLst>
      <p:ext uri="{BB962C8B-B14F-4D97-AF65-F5344CB8AC3E}">
        <p14:creationId xmlns:p14="http://schemas.microsoft.com/office/powerpoint/2010/main" val="281508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01F39AA-96B7-45C8-9420-A2B725105E3D}"/>
              </a:ext>
            </a:extLst>
          </p:cNvPr>
          <p:cNvPicPr>
            <a:picLocks noChangeAspect="1"/>
          </p:cNvPicPr>
          <p:nvPr/>
        </p:nvPicPr>
        <p:blipFill>
          <a:blip r:embed="rId3"/>
          <a:stretch>
            <a:fillRect/>
          </a:stretch>
        </p:blipFill>
        <p:spPr>
          <a:xfrm>
            <a:off x="380999" y="1600200"/>
            <a:ext cx="3810001" cy="4968129"/>
          </a:xfrm>
          <a:prstGeom prst="rect">
            <a:avLst/>
          </a:prstGeom>
          <a:ln>
            <a:solidFill>
              <a:schemeClr val="tx1"/>
            </a:solidFill>
          </a:ln>
        </p:spPr>
      </p:pic>
      <p:sp>
        <p:nvSpPr>
          <p:cNvPr id="7" name="Speech Bubble: Rectangle 6">
            <a:extLst>
              <a:ext uri="{FF2B5EF4-FFF2-40B4-BE49-F238E27FC236}">
                <a16:creationId xmlns:a16="http://schemas.microsoft.com/office/drawing/2014/main" id="{FE5C85FD-BF49-4255-BA5C-AB665BA52588}"/>
              </a:ext>
            </a:extLst>
          </p:cNvPr>
          <p:cNvSpPr/>
          <p:nvPr/>
        </p:nvSpPr>
        <p:spPr>
          <a:xfrm>
            <a:off x="4419600" y="1447800"/>
            <a:ext cx="4572000" cy="1614609"/>
          </a:xfrm>
          <a:prstGeom prst="wedgeRectCallout">
            <a:avLst>
              <a:gd name="adj1" fmla="val -63690"/>
              <a:gd name="adj2" fmla="val -19713"/>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31F6369-F470-41EB-86BF-C184B9AAFDB4}"/>
              </a:ext>
            </a:extLst>
          </p:cNvPr>
          <p:cNvSpPr txBox="1"/>
          <p:nvPr/>
        </p:nvSpPr>
        <p:spPr>
          <a:xfrm>
            <a:off x="4495800" y="1603829"/>
            <a:ext cx="4419600" cy="1200329"/>
          </a:xfrm>
          <a:prstGeom prst="rect">
            <a:avLst/>
          </a:prstGeom>
          <a:noFill/>
        </p:spPr>
        <p:txBody>
          <a:bodyPr wrap="square" rtlCol="0">
            <a:spAutoFit/>
          </a:bodyPr>
          <a:lstStyle/>
          <a:p>
            <a:pPr algn="just"/>
            <a:r>
              <a:rPr lang="en-US" dirty="0">
                <a:latin typeface="Century Gothic" panose="020B0502020202020204" pitchFamily="34" charset="0"/>
              </a:rPr>
              <a:t>LIST OF WITNESSES SENTENCING ON MAY 6, 2016, FOR THE GOVERNMENT: </a:t>
            </a:r>
            <a:r>
              <a:rPr lang="en-US" b="1" dirty="0">
                <a:latin typeface="Century Gothic" panose="020B0502020202020204" pitchFamily="34" charset="0"/>
              </a:rPr>
              <a:t>Rani Sabban (Texas State Securities Enforcement Agent)</a:t>
            </a:r>
            <a:endParaRPr lang="en-US" dirty="0">
              <a:latin typeface="Century Gothic" panose="020B0502020202020204" pitchFamily="34" charset="0"/>
            </a:endParaRPr>
          </a:p>
        </p:txBody>
      </p:sp>
      <p:sp>
        <p:nvSpPr>
          <p:cNvPr id="9" name="TextBox 8">
            <a:extLst>
              <a:ext uri="{FF2B5EF4-FFF2-40B4-BE49-F238E27FC236}">
                <a16:creationId xmlns:a16="http://schemas.microsoft.com/office/drawing/2014/main" id="{5EEA13BB-8600-4DD4-A815-9EBD654C79AE}"/>
              </a:ext>
            </a:extLst>
          </p:cNvPr>
          <p:cNvSpPr txBox="1"/>
          <p:nvPr/>
        </p:nvSpPr>
        <p:spPr>
          <a:xfrm>
            <a:off x="400624" y="6581001"/>
            <a:ext cx="3790376" cy="261610"/>
          </a:xfrm>
          <a:prstGeom prst="rect">
            <a:avLst/>
          </a:prstGeom>
          <a:noFill/>
        </p:spPr>
        <p:txBody>
          <a:bodyPr wrap="square" rtlCol="0">
            <a:spAutoFit/>
          </a:bodyPr>
          <a:lstStyle/>
          <a:p>
            <a:pPr algn="ctr"/>
            <a:r>
              <a:rPr lang="en-US" sz="1100" dirty="0">
                <a:latin typeface="Century Gothic" panose="020B0502020202020204" pitchFamily="34" charset="0"/>
              </a:rPr>
              <a:t>Witness List On Sentencing Filed 2016 May 05</a:t>
            </a:r>
          </a:p>
        </p:txBody>
      </p:sp>
    </p:spTree>
    <p:extLst>
      <p:ext uri="{BB962C8B-B14F-4D97-AF65-F5344CB8AC3E}">
        <p14:creationId xmlns:p14="http://schemas.microsoft.com/office/powerpoint/2010/main" val="374747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rmAutofit lnSpcReduction="10000"/>
          </a:bodyPr>
          <a:lstStyle/>
          <a:p>
            <a:pPr marL="0" indent="0" algn="ctr">
              <a:buNone/>
            </a:pPr>
            <a:r>
              <a:rPr lang="en-US" sz="4400" u="sng" dirty="0"/>
              <a:t>Forum Outline</a:t>
            </a:r>
          </a:p>
          <a:p>
            <a:pPr marL="514350" indent="-514350">
              <a:buFont typeface="+mj-lt"/>
              <a:buAutoNum type="arabicPeriod"/>
            </a:pPr>
            <a:r>
              <a:rPr lang="en-US" dirty="0">
                <a:solidFill>
                  <a:schemeClr val="tx2">
                    <a:lumMod val="50000"/>
                  </a:schemeClr>
                </a:solidFill>
              </a:rPr>
              <a:t>Statistical Data From 2017 Survey</a:t>
            </a:r>
          </a:p>
          <a:p>
            <a:pPr marL="514350" indent="-514350">
              <a:buFont typeface="+mj-lt"/>
              <a:buAutoNum type="arabicPeriod"/>
            </a:pPr>
            <a:r>
              <a:rPr lang="en-US" dirty="0">
                <a:solidFill>
                  <a:schemeClr val="tx2">
                    <a:lumMod val="50000"/>
                  </a:schemeClr>
                </a:solidFill>
              </a:rPr>
              <a:t>Enforcement Coordination Among Regulators</a:t>
            </a:r>
          </a:p>
          <a:p>
            <a:pPr marL="514350" indent="-514350">
              <a:buFont typeface="+mj-lt"/>
              <a:buAutoNum type="arabicPeriod"/>
            </a:pPr>
            <a:r>
              <a:rPr lang="en-US" dirty="0">
                <a:solidFill>
                  <a:schemeClr val="tx2">
                    <a:lumMod val="50000"/>
                  </a:schemeClr>
                </a:solidFill>
              </a:rPr>
              <a:t>Exploitation of Senior Investors</a:t>
            </a:r>
          </a:p>
          <a:p>
            <a:pPr marL="514350" indent="-514350">
              <a:buFont typeface="+mj-lt"/>
              <a:buAutoNum type="arabicPeriod"/>
            </a:pPr>
            <a:r>
              <a:rPr lang="en-US" dirty="0">
                <a:solidFill>
                  <a:schemeClr val="tx2">
                    <a:lumMod val="50000"/>
                  </a:schemeClr>
                </a:solidFill>
              </a:rPr>
              <a:t>Threats from Emerging Financial Technologies</a:t>
            </a:r>
          </a:p>
          <a:p>
            <a:pPr marL="514350" indent="-514350">
              <a:buFont typeface="+mj-lt"/>
              <a:buAutoNum type="arabicPeriod"/>
            </a:pPr>
            <a:r>
              <a:rPr lang="en-US" dirty="0">
                <a:solidFill>
                  <a:schemeClr val="tx2">
                    <a:lumMod val="50000"/>
                  </a:schemeClr>
                </a:solidFill>
              </a:rPr>
              <a:t>Focus on Bad Actors in the Industry</a:t>
            </a:r>
          </a:p>
          <a:p>
            <a:pPr marL="514350" indent="-514350">
              <a:buFont typeface="+mj-lt"/>
              <a:buAutoNum type="arabicPeriod"/>
            </a:pPr>
            <a:r>
              <a:rPr lang="en-US" dirty="0">
                <a:solidFill>
                  <a:schemeClr val="tx2">
                    <a:lumMod val="50000"/>
                  </a:schemeClr>
                </a:solidFill>
              </a:rPr>
              <a:t>Canadian Enforcement Statistics</a:t>
            </a:r>
          </a:p>
        </p:txBody>
      </p:sp>
    </p:spTree>
    <p:extLst>
      <p:ext uri="{BB962C8B-B14F-4D97-AF65-F5344CB8AC3E}">
        <p14:creationId xmlns:p14="http://schemas.microsoft.com/office/powerpoint/2010/main" val="2384100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18DE6F1-6FFB-4559-A4A1-AE4116F5304F}"/>
              </a:ext>
            </a:extLst>
          </p:cNvPr>
          <p:cNvPicPr>
            <a:picLocks noChangeAspect="1"/>
          </p:cNvPicPr>
          <p:nvPr/>
        </p:nvPicPr>
        <p:blipFill>
          <a:blip r:embed="rId3"/>
          <a:stretch>
            <a:fillRect/>
          </a:stretch>
        </p:blipFill>
        <p:spPr>
          <a:xfrm>
            <a:off x="400624" y="1618408"/>
            <a:ext cx="3790376" cy="4968129"/>
          </a:xfrm>
          <a:prstGeom prst="rect">
            <a:avLst/>
          </a:prstGeom>
          <a:ln>
            <a:solidFill>
              <a:schemeClr val="tx1"/>
            </a:solidFill>
          </a:ln>
        </p:spPr>
      </p:pic>
      <p:sp>
        <p:nvSpPr>
          <p:cNvPr id="5" name="Speech Bubble: Rectangle 4">
            <a:extLst>
              <a:ext uri="{FF2B5EF4-FFF2-40B4-BE49-F238E27FC236}">
                <a16:creationId xmlns:a16="http://schemas.microsoft.com/office/drawing/2014/main" id="{78FF53C7-5446-4519-880A-9CFB67FADB9B}"/>
              </a:ext>
            </a:extLst>
          </p:cNvPr>
          <p:cNvSpPr/>
          <p:nvPr/>
        </p:nvSpPr>
        <p:spPr>
          <a:xfrm>
            <a:off x="4419600" y="1447800"/>
            <a:ext cx="4572000" cy="2743200"/>
          </a:xfrm>
          <a:prstGeom prst="wedgeRectCallout">
            <a:avLst>
              <a:gd name="adj1" fmla="val -63690"/>
              <a:gd name="adj2" fmla="val -19713"/>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64256E9-39D2-4A28-B480-DBF5E068540E}"/>
              </a:ext>
            </a:extLst>
          </p:cNvPr>
          <p:cNvSpPr txBox="1"/>
          <p:nvPr/>
        </p:nvSpPr>
        <p:spPr>
          <a:xfrm>
            <a:off x="4495800" y="1603829"/>
            <a:ext cx="4419600" cy="2308324"/>
          </a:xfrm>
          <a:prstGeom prst="rect">
            <a:avLst/>
          </a:prstGeom>
          <a:noFill/>
        </p:spPr>
        <p:txBody>
          <a:bodyPr wrap="square" rtlCol="0">
            <a:spAutoFit/>
          </a:bodyPr>
          <a:lstStyle/>
          <a:p>
            <a:pPr algn="just"/>
            <a:r>
              <a:rPr lang="en-US" dirty="0">
                <a:latin typeface="Century Gothic" panose="020B0502020202020204" pitchFamily="34" charset="0"/>
              </a:rPr>
              <a:t>The defendant is hereby committed to the custody of the Federal Bureau of Prisons to be imprisoned for a total term of </a:t>
            </a:r>
            <a:r>
              <a:rPr lang="en-US" b="1" dirty="0">
                <a:latin typeface="Century Gothic" panose="020B0502020202020204" pitchFamily="34" charset="0"/>
              </a:rPr>
              <a:t>ONE HUNDRED SIXTY (160) MONTHS AS TO COUNT ONE and ONE HUNDRED TWENTY (120) MONTHS AS TO COUNT FOUR</a:t>
            </a:r>
            <a:r>
              <a:rPr lang="en-US" dirty="0">
                <a:latin typeface="Century Gothic" panose="020B0502020202020204" pitchFamily="34" charset="0"/>
              </a:rPr>
              <a:t>, with both terms to run concurrent to each other.  </a:t>
            </a:r>
          </a:p>
        </p:txBody>
      </p:sp>
      <p:sp>
        <p:nvSpPr>
          <p:cNvPr id="8" name="TextBox 7">
            <a:extLst>
              <a:ext uri="{FF2B5EF4-FFF2-40B4-BE49-F238E27FC236}">
                <a16:creationId xmlns:a16="http://schemas.microsoft.com/office/drawing/2014/main" id="{FEAA6B76-9329-4CC8-B80B-3D5AC5292599}"/>
              </a:ext>
            </a:extLst>
          </p:cNvPr>
          <p:cNvSpPr txBox="1"/>
          <p:nvPr/>
        </p:nvSpPr>
        <p:spPr>
          <a:xfrm>
            <a:off x="400624" y="6581001"/>
            <a:ext cx="3790376" cy="261610"/>
          </a:xfrm>
          <a:prstGeom prst="rect">
            <a:avLst/>
          </a:prstGeom>
          <a:noFill/>
        </p:spPr>
        <p:txBody>
          <a:bodyPr wrap="square" rtlCol="0">
            <a:spAutoFit/>
          </a:bodyPr>
          <a:lstStyle/>
          <a:p>
            <a:pPr algn="ctr"/>
            <a:r>
              <a:rPr lang="en-US" sz="1100" dirty="0">
                <a:latin typeface="Century Gothic" panose="020B0502020202020204" pitchFamily="34" charset="0"/>
              </a:rPr>
              <a:t>Judgment In A Criminal Case Filed 2016 May 12</a:t>
            </a:r>
          </a:p>
        </p:txBody>
      </p:sp>
    </p:spTree>
    <p:extLst>
      <p:ext uri="{BB962C8B-B14F-4D97-AF65-F5344CB8AC3E}">
        <p14:creationId xmlns:p14="http://schemas.microsoft.com/office/powerpoint/2010/main" val="3233601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0" indent="0" algn="ctr">
              <a:buNone/>
            </a:pPr>
            <a:r>
              <a:rPr lang="en-US" dirty="0"/>
              <a:t>Enforcement Coordination Among Regulators</a:t>
            </a:r>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057400"/>
            <a:ext cx="5867400" cy="4288537"/>
          </a:xfrm>
          <a:prstGeom prst="rect">
            <a:avLst/>
          </a:prstGeom>
        </p:spPr>
      </p:pic>
    </p:spTree>
    <p:extLst>
      <p:ext uri="{BB962C8B-B14F-4D97-AF65-F5344CB8AC3E}">
        <p14:creationId xmlns:p14="http://schemas.microsoft.com/office/powerpoint/2010/main" val="2052753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0" indent="0" algn="ctr">
              <a:buNone/>
            </a:pPr>
            <a:r>
              <a:rPr lang="en-US" dirty="0"/>
              <a:t>Continued Exploitation of Vulnerable Senior Investors</a:t>
            </a:r>
          </a:p>
          <a:p>
            <a:pPr>
              <a:lnSpc>
                <a:spcPct val="150000"/>
              </a:lnSpc>
            </a:pPr>
            <a:r>
              <a:rPr lang="en-US" dirty="0"/>
              <a:t>Increasing awareness and identifying issues</a:t>
            </a:r>
          </a:p>
          <a:p>
            <a:pPr>
              <a:lnSpc>
                <a:spcPct val="150000"/>
              </a:lnSpc>
            </a:pPr>
            <a:r>
              <a:rPr lang="en-US" dirty="0"/>
              <a:t>Vigorous enforcement</a:t>
            </a:r>
          </a:p>
          <a:p>
            <a:pPr>
              <a:lnSpc>
                <a:spcPct val="150000"/>
              </a:lnSpc>
            </a:pPr>
            <a:r>
              <a:rPr lang="en-US" dirty="0"/>
              <a:t>What the data tells us</a:t>
            </a:r>
          </a:p>
          <a:p>
            <a:endParaRPr lang="en-US" dirty="0"/>
          </a:p>
        </p:txBody>
      </p:sp>
    </p:spTree>
    <p:extLst>
      <p:ext uri="{BB962C8B-B14F-4D97-AF65-F5344CB8AC3E}">
        <p14:creationId xmlns:p14="http://schemas.microsoft.com/office/powerpoint/2010/main" val="772839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726384" y="485267"/>
            <a:ext cx="3324825" cy="65105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28650" y="1578921"/>
            <a:ext cx="7886700" cy="207335"/>
          </a:xfrm>
        </p:spPr>
        <p:txBody>
          <a:bodyPr>
            <a:normAutofit fontScale="90000"/>
          </a:bodyPr>
          <a:lstStyle/>
          <a:p>
            <a:pPr algn="ctr"/>
            <a:r>
              <a:rPr lang="en-US" sz="3100" dirty="0"/>
              <a:t>Continued Exploitation of Vulnerable Senior Investors</a:t>
            </a:r>
            <a:br>
              <a:rPr lang="en-US" dirty="0"/>
            </a:br>
            <a:endParaRPr lang="en-US" dirty="0"/>
          </a:p>
        </p:txBody>
      </p:sp>
      <p:sp>
        <p:nvSpPr>
          <p:cNvPr id="11" name="Content Placeholder 10"/>
          <p:cNvSpPr>
            <a:spLocks noGrp="1"/>
          </p:cNvSpPr>
          <p:nvPr>
            <p:ph sz="half" idx="1"/>
          </p:nvPr>
        </p:nvSpPr>
        <p:spPr>
          <a:xfrm>
            <a:off x="783284" y="1933945"/>
            <a:ext cx="3886200" cy="3977458"/>
          </a:xfrm>
        </p:spPr>
        <p:txBody>
          <a:bodyPr>
            <a:normAutofit/>
          </a:bodyPr>
          <a:lstStyle/>
          <a:p>
            <a:r>
              <a:rPr lang="en-US" sz="1800" dirty="0"/>
              <a:t>Fiscal Concierge and James Nickels</a:t>
            </a:r>
          </a:p>
          <a:p>
            <a:r>
              <a:rPr lang="en-US" sz="1800" dirty="0"/>
              <a:t>$4 Million Promissory Note Ponzi Scheme</a:t>
            </a:r>
          </a:p>
          <a:p>
            <a:r>
              <a:rPr lang="en-US" sz="1800" dirty="0"/>
              <a:t>Targeting Senior Investors and Long Time Friends</a:t>
            </a:r>
          </a:p>
          <a:p>
            <a:r>
              <a:rPr lang="en-US" sz="1800" dirty="0"/>
              <a:t>Prior Disciplinary History</a:t>
            </a:r>
          </a:p>
          <a:p>
            <a:r>
              <a:rPr lang="en-US" sz="1800" dirty="0"/>
              <a:t>Misrepresentations to Induce Investments</a:t>
            </a:r>
          </a:p>
          <a:p>
            <a:r>
              <a:rPr lang="en-US" sz="1800" dirty="0"/>
              <a:t>Ordered to Cease and Desist, Make Restitution and Pay significant Civil Penalties</a:t>
            </a:r>
          </a:p>
          <a:p>
            <a:r>
              <a:rPr lang="en-US" sz="1800" dirty="0"/>
              <a:t>Criminal Referral Ongoing</a:t>
            </a:r>
          </a:p>
          <a:p>
            <a:endParaRPr lang="en-US" sz="1500" dirty="0"/>
          </a:p>
          <a:p>
            <a:endParaRPr lang="en-US" sz="1500" dirty="0"/>
          </a:p>
          <a:p>
            <a:endParaRPr lang="en-US" sz="1500" dirty="0"/>
          </a:p>
        </p:txBody>
      </p:sp>
      <p:pic>
        <p:nvPicPr>
          <p:cNvPr id="7" name="Content Placeholder 6" descr="Screen Clippin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69484" y="1578921"/>
            <a:ext cx="3886200" cy="4126420"/>
          </a:xfrm>
        </p:spPr>
      </p:pic>
    </p:spTree>
    <p:extLst>
      <p:ext uri="{BB962C8B-B14F-4D97-AF65-F5344CB8AC3E}">
        <p14:creationId xmlns:p14="http://schemas.microsoft.com/office/powerpoint/2010/main" val="3198120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0" indent="0" algn="ctr">
              <a:buNone/>
            </a:pPr>
            <a:r>
              <a:rPr lang="en-US" dirty="0"/>
              <a:t>Continued Exploitation of Vulnerable Senior Investors</a:t>
            </a:r>
          </a:p>
          <a:p>
            <a:pPr marL="0" indent="0">
              <a:buNone/>
            </a:pPr>
            <a:endParaRPr lang="en-US" dirty="0"/>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2667000"/>
            <a:ext cx="7391400" cy="3635225"/>
          </a:xfrm>
          <a:prstGeom prst="rect">
            <a:avLst/>
          </a:prstGeom>
        </p:spPr>
      </p:pic>
    </p:spTree>
    <p:extLst>
      <p:ext uri="{BB962C8B-B14F-4D97-AF65-F5344CB8AC3E}">
        <p14:creationId xmlns:p14="http://schemas.microsoft.com/office/powerpoint/2010/main" val="3741421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0" indent="0" algn="ctr">
              <a:buNone/>
            </a:pPr>
            <a:r>
              <a:rPr lang="en-US" dirty="0"/>
              <a:t>Investor Threats Stemming from Emerging Financial Technologies</a:t>
            </a:r>
          </a:p>
          <a:p>
            <a:endParaRPr lang="en-US" dirty="0"/>
          </a:p>
          <a:p>
            <a:r>
              <a:rPr lang="en-US" dirty="0"/>
              <a:t>Binary Options</a:t>
            </a:r>
          </a:p>
          <a:p>
            <a:r>
              <a:rPr lang="en-US" dirty="0"/>
              <a:t>Cryptocurrencies, ICO’s and </a:t>
            </a:r>
            <a:r>
              <a:rPr lang="en-US" dirty="0" err="1"/>
              <a:t>Cryptotrading</a:t>
            </a:r>
            <a:endParaRPr lang="en-US" dirty="0"/>
          </a:p>
          <a:p>
            <a:endParaRPr lang="en-US" dirty="0"/>
          </a:p>
        </p:txBody>
      </p:sp>
    </p:spTree>
    <p:extLst>
      <p:ext uri="{BB962C8B-B14F-4D97-AF65-F5344CB8AC3E}">
        <p14:creationId xmlns:p14="http://schemas.microsoft.com/office/powerpoint/2010/main" val="3366584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785547" cy="5234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013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4C37E00-4F02-45A7-8F52-1C96FC01F897}" type="slidenum">
              <a:rPr lang="en-CA" smtClean="0"/>
              <a:pPr/>
              <a:t>27</a:t>
            </a:fld>
            <a:endParaRPr lang="en-CA" dirty="0"/>
          </a:p>
        </p:txBody>
      </p:sp>
      <p:cxnSp>
        <p:nvCxnSpPr>
          <p:cNvPr id="14" name="Connecteur droit 13"/>
          <p:cNvCxnSpPr/>
          <p:nvPr/>
        </p:nvCxnSpPr>
        <p:spPr>
          <a:xfrm>
            <a:off x="539552" y="3429000"/>
            <a:ext cx="8136904" cy="0"/>
          </a:xfrm>
          <a:prstGeom prst="line">
            <a:avLst/>
          </a:prstGeom>
          <a:ln w="15875" cmpd="sng">
            <a:solidFill>
              <a:schemeClr val="bg2">
                <a:lumMod val="25000"/>
                <a:alpha val="49000"/>
              </a:schemeClr>
            </a:solidFill>
          </a:ln>
          <a:effectLst>
            <a:outerShdw blurRad="50800" dist="38100" dir="5400000" sx="69000" sy="69000" algn="t" rotWithShape="0">
              <a:srgbClr val="CC0000">
                <a:alpha val="11000"/>
              </a:srgbClr>
            </a:outerShdw>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8193" name="Rectangle 1"/>
          <p:cNvSpPr>
            <a:spLocks noChangeArrowheads="1"/>
          </p:cNvSpPr>
          <p:nvPr/>
        </p:nvSpPr>
        <p:spPr bwMode="auto">
          <a:xfrm>
            <a:off x="0" y="266377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9875" algn="l"/>
              </a:tabLst>
            </a:pPr>
            <a:r>
              <a:rPr kumimoji="0" lang="en-CA" sz="2600" b="1" i="0" u="none" strike="noStrike" cap="none" normalizeH="0" baseline="0" dirty="0">
                <a:ln>
                  <a:noFill/>
                </a:ln>
                <a:solidFill>
                  <a:srgbClr val="1F497D"/>
                </a:solidFill>
                <a:effectLst/>
                <a:latin typeface="Arial" pitchFamily="34" charset="0"/>
                <a:ea typeface="Times New Roman" pitchFamily="18" charset="0"/>
                <a:cs typeface="Arial" pitchFamily="34" charset="0"/>
              </a:rPr>
              <a:t>THE CSA BINARY OPTIONS TASK FORCE</a:t>
            </a:r>
            <a:endParaRPr kumimoji="0" lang="en-CA" sz="1800" b="0" i="0" u="none" strike="noStrike" cap="none" normalizeH="0" baseline="0" dirty="0">
              <a:ln>
                <a:noFill/>
              </a:ln>
              <a:solidFill>
                <a:schemeClr val="tx1"/>
              </a:solidFill>
              <a:effectLst/>
              <a:latin typeface="Arial" pitchFamily="34" charset="0"/>
              <a:cs typeface="Arial" pitchFamily="34" charset="0"/>
            </a:endParaRPr>
          </a:p>
        </p:txBody>
      </p:sp>
      <p:pic>
        <p:nvPicPr>
          <p:cNvPr id="9" name="irc_mi" descr="Image result for Canadian Securities Administrators logo">
            <a:hlinkClick r:id="rId2"/>
          </p:cNvPr>
          <p:cNvPicPr/>
          <p:nvPr/>
        </p:nvPicPr>
        <p:blipFill>
          <a:blip r:embed="rId3" cstate="print"/>
          <a:srcRect/>
          <a:stretch>
            <a:fillRect/>
          </a:stretch>
        </p:blipFill>
        <p:spPr bwMode="auto">
          <a:xfrm>
            <a:off x="3059832" y="3573016"/>
            <a:ext cx="3457575" cy="2634910"/>
          </a:xfrm>
          <a:prstGeom prst="rect">
            <a:avLst/>
          </a:prstGeom>
          <a:noFill/>
          <a:ln w="9525">
            <a:noFill/>
            <a:miter lim="800000"/>
            <a:headEnd/>
            <a:tailEnd/>
          </a:ln>
        </p:spPr>
      </p:pic>
      <p:pic>
        <p:nvPicPr>
          <p:cNvPr id="17416" name="Picture 8" descr="Image result for CANADIAN FLAG">
            <a:hlinkClick r:id="rId4"/>
          </p:cNvPr>
          <p:cNvPicPr>
            <a:picLocks noChangeAspect="1" noChangeArrowheads="1"/>
          </p:cNvPicPr>
          <p:nvPr/>
        </p:nvPicPr>
        <p:blipFill>
          <a:blip r:embed="rId5" cstate="print"/>
          <a:srcRect/>
          <a:stretch>
            <a:fillRect/>
          </a:stretch>
        </p:blipFill>
        <p:spPr bwMode="auto">
          <a:xfrm>
            <a:off x="3635896" y="1187613"/>
            <a:ext cx="1872208" cy="936104"/>
          </a:xfrm>
          <a:prstGeom prst="rect">
            <a:avLst/>
          </a:prstGeom>
          <a:noFill/>
        </p:spPr>
      </p:pic>
      <p:pic>
        <p:nvPicPr>
          <p:cNvPr id="7" name="Picture 6" descr="F:\Work &amp; Study\Project\Circle.png"/>
          <p:cNvPicPr>
            <a:picLocks noChangeAspect="1" noChangeArrowheads="1"/>
          </p:cNvPicPr>
          <p:nvPr/>
        </p:nvPicPr>
        <p:blipFill>
          <a:blip r:embed="rId6" cstate="print"/>
          <a:stretch>
            <a:fillRect/>
          </a:stretch>
        </p:blipFill>
        <p:spPr bwMode="auto">
          <a:xfrm>
            <a:off x="2133748" y="175520"/>
            <a:ext cx="4433100" cy="86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977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4" y="842377"/>
            <a:ext cx="8229600" cy="1131035"/>
          </a:xfrm>
        </p:spPr>
        <p:txBody>
          <a:bodyPr>
            <a:normAutofit/>
          </a:bodyPr>
          <a:lstStyle/>
          <a:p>
            <a:pPr algn="ctr"/>
            <a:r>
              <a:rPr lang="en-CA" sz="2800" dirty="0">
                <a:solidFill>
                  <a:srgbClr val="00B0F0"/>
                </a:solidFill>
              </a:rPr>
              <a:t>EVOLUTION OF THE BINARY OPTIONS SCAM</a:t>
            </a:r>
            <a:endParaRPr lang="en-US" sz="2800" dirty="0">
              <a:solidFill>
                <a:srgbClr val="00B0F0"/>
              </a:solidFill>
            </a:endParaRPr>
          </a:p>
        </p:txBody>
      </p:sp>
      <p:sp>
        <p:nvSpPr>
          <p:cNvPr id="3" name="Content Placeholder 2"/>
          <p:cNvSpPr>
            <a:spLocks noGrp="1"/>
          </p:cNvSpPr>
          <p:nvPr>
            <p:ph idx="1"/>
          </p:nvPr>
        </p:nvSpPr>
        <p:spPr>
          <a:xfrm>
            <a:off x="1295400" y="1680885"/>
            <a:ext cx="8229600" cy="4876800"/>
          </a:xfrm>
        </p:spPr>
        <p:txBody>
          <a:bodyPr>
            <a:noAutofit/>
          </a:bodyPr>
          <a:lstStyle/>
          <a:p>
            <a:r>
              <a:rPr lang="en-CA" sz="1800" b="1" dirty="0">
                <a:solidFill>
                  <a:srgbClr val="0070C0"/>
                </a:solidFill>
              </a:rPr>
              <a:t>2013 - 2014 		A FEW COMPLAINTS</a:t>
            </a:r>
          </a:p>
          <a:p>
            <a:pPr marL="0" indent="0">
              <a:buNone/>
            </a:pPr>
            <a:endParaRPr lang="en-CA" sz="1800" b="1" dirty="0">
              <a:solidFill>
                <a:srgbClr val="0070C0"/>
              </a:solidFill>
            </a:endParaRPr>
          </a:p>
          <a:p>
            <a:r>
              <a:rPr lang="en-CA" sz="1800" b="1" dirty="0">
                <a:solidFill>
                  <a:srgbClr val="0070C0"/>
                </a:solidFill>
              </a:rPr>
              <a:t>2015 			A FEW MORE COMPLAINTS</a:t>
            </a:r>
          </a:p>
          <a:p>
            <a:endParaRPr lang="en-CA" sz="1800" b="1" dirty="0">
              <a:solidFill>
                <a:srgbClr val="0070C0"/>
              </a:solidFill>
            </a:endParaRPr>
          </a:p>
          <a:p>
            <a:r>
              <a:rPr lang="en-CA" sz="1800" b="1" dirty="0">
                <a:solidFill>
                  <a:srgbClr val="0070C0"/>
                </a:solidFill>
              </a:rPr>
              <a:t>2016 			DRAMATIC INCREASE IN COMPLAINTS  </a:t>
            </a:r>
          </a:p>
          <a:p>
            <a:pPr marL="0" indent="0">
              <a:buNone/>
            </a:pPr>
            <a:r>
              <a:rPr lang="en-CA" sz="1800" b="1" dirty="0">
                <a:solidFill>
                  <a:srgbClr val="0070C0"/>
                </a:solidFill>
              </a:rPr>
              <a:t>			EARLY IN 2016. </a:t>
            </a:r>
          </a:p>
          <a:p>
            <a:endParaRPr lang="en-CA" sz="1800" b="1" dirty="0">
              <a:solidFill>
                <a:srgbClr val="0070C0"/>
              </a:solidFill>
            </a:endParaRPr>
          </a:p>
          <a:p>
            <a:r>
              <a:rPr lang="en-CA" sz="1800" b="1" dirty="0">
                <a:solidFill>
                  <a:srgbClr val="0070C0"/>
                </a:solidFill>
              </a:rPr>
              <a:t>2016			CSA INVESTOR ALERT - MARCH 23/16.</a:t>
            </a:r>
          </a:p>
          <a:p>
            <a:pPr marL="0" indent="0">
              <a:buNone/>
            </a:pPr>
            <a:endParaRPr lang="en-CA" sz="1800" b="1" dirty="0">
              <a:solidFill>
                <a:srgbClr val="0070C0"/>
              </a:solidFill>
            </a:endParaRPr>
          </a:p>
          <a:p>
            <a:r>
              <a:rPr lang="en-CA" sz="1800" b="1" dirty="0">
                <a:solidFill>
                  <a:srgbClr val="0070C0"/>
                </a:solidFill>
              </a:rPr>
              <a:t>2016 			800+ COMPLAINTS IN CANADA. 		</a:t>
            </a:r>
          </a:p>
          <a:p>
            <a:pPr marL="0" indent="0">
              <a:buNone/>
            </a:pPr>
            <a:r>
              <a:rPr lang="en-CA" sz="1800" b="1" dirty="0">
                <a:solidFill>
                  <a:srgbClr val="0070C0"/>
                </a:solidFill>
              </a:rPr>
              <a:t>			</a:t>
            </a:r>
          </a:p>
          <a:p>
            <a:r>
              <a:rPr lang="en-CA" sz="1800" b="1" dirty="0">
                <a:solidFill>
                  <a:srgbClr val="0070C0"/>
                </a:solidFill>
              </a:rPr>
              <a:t>2015 - 2017 		CSA JURISDICTIONS ISSUE 260 ALERTS, 				WARNINGS &amp; CAUTIONS.</a:t>
            </a:r>
            <a:r>
              <a:rPr lang="en-CA" sz="2100" b="1" dirty="0">
                <a:solidFill>
                  <a:srgbClr val="0070C0"/>
                </a:solidFill>
              </a:rPr>
              <a:t>	  	               	</a:t>
            </a:r>
            <a:endParaRPr lang="en-CA" sz="2100" b="1" dirty="0"/>
          </a:p>
        </p:txBody>
      </p:sp>
      <p:pic>
        <p:nvPicPr>
          <p:cNvPr id="4" name="Picture 3" descr="F:\Work &amp; Study\Project\Circle.png"/>
          <p:cNvPicPr>
            <a:picLocks noChangeAspect="1" noChangeArrowheads="1"/>
          </p:cNvPicPr>
          <p:nvPr/>
        </p:nvPicPr>
        <p:blipFill>
          <a:blip r:embed="rId2" cstate="print"/>
          <a:stretch>
            <a:fillRect/>
          </a:stretch>
        </p:blipFill>
        <p:spPr bwMode="auto">
          <a:xfrm>
            <a:off x="1988245" y="304800"/>
            <a:ext cx="4433100" cy="86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92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811"/>
            <a:ext cx="8229600" cy="1143000"/>
          </a:xfrm>
        </p:spPr>
        <p:txBody>
          <a:bodyPr>
            <a:normAutofit/>
          </a:bodyPr>
          <a:lstStyle/>
          <a:p>
            <a:pPr algn="ctr"/>
            <a:r>
              <a:rPr lang="en-CA" sz="2800" dirty="0">
                <a:solidFill>
                  <a:srgbClr val="00B0F0"/>
                </a:solidFill>
              </a:rPr>
              <a:t>THE WORLD’S BIGGEST INVESTMENT SCAM?</a:t>
            </a:r>
            <a:endParaRPr lang="en-US" sz="2800" dirty="0">
              <a:solidFill>
                <a:srgbClr val="00B0F0"/>
              </a:solidFill>
            </a:endParaRPr>
          </a:p>
        </p:txBody>
      </p:sp>
      <p:sp>
        <p:nvSpPr>
          <p:cNvPr id="3" name="Content Placeholder 2"/>
          <p:cNvSpPr>
            <a:spLocks noGrp="1"/>
          </p:cNvSpPr>
          <p:nvPr>
            <p:ph idx="1"/>
          </p:nvPr>
        </p:nvSpPr>
        <p:spPr>
          <a:xfrm>
            <a:off x="457200" y="1709928"/>
            <a:ext cx="8229600" cy="4671400"/>
          </a:xfrm>
        </p:spPr>
        <p:txBody>
          <a:bodyPr>
            <a:normAutofit/>
          </a:bodyPr>
          <a:lstStyle/>
          <a:p>
            <a:r>
              <a:rPr lang="en-CA" sz="1800" b="1" dirty="0">
                <a:solidFill>
                  <a:srgbClr val="0070C0"/>
                </a:solidFill>
              </a:rPr>
              <a:t>EARNING FRAUDSTERS $10 BILLION / YEAR </a:t>
            </a:r>
          </a:p>
          <a:p>
            <a:endParaRPr lang="en-CA" sz="1800" b="1" dirty="0">
              <a:solidFill>
                <a:srgbClr val="0070C0"/>
              </a:solidFill>
            </a:endParaRPr>
          </a:p>
          <a:p>
            <a:r>
              <a:rPr lang="en-CA" sz="1800" b="1" dirty="0">
                <a:solidFill>
                  <a:srgbClr val="0070C0"/>
                </a:solidFill>
              </a:rPr>
              <a:t>TECHNOLOGY USED TO FIND INVESTORS LIKE NEVER BEFORE.</a:t>
            </a:r>
          </a:p>
          <a:p>
            <a:endParaRPr lang="en-CA" sz="1800" b="1" dirty="0">
              <a:solidFill>
                <a:srgbClr val="0070C0"/>
              </a:solidFill>
            </a:endParaRPr>
          </a:p>
          <a:p>
            <a:r>
              <a:rPr lang="en-CA" sz="1800" b="1" dirty="0">
                <a:solidFill>
                  <a:srgbClr val="0070C0"/>
                </a:solidFill>
              </a:rPr>
              <a:t>ADVERTISING VIA SOCIAL MEDIA AND AFFILIATE MARKETING.</a:t>
            </a:r>
          </a:p>
          <a:p>
            <a:endParaRPr lang="en-CA" sz="1800" b="1" dirty="0">
              <a:solidFill>
                <a:srgbClr val="0070C0"/>
              </a:solidFill>
            </a:endParaRPr>
          </a:p>
          <a:p>
            <a:r>
              <a:rPr lang="en-CA" sz="1800" b="1" dirty="0">
                <a:solidFill>
                  <a:srgbClr val="0070C0"/>
                </a:solidFill>
              </a:rPr>
              <a:t>PLATFORM PROVIDERS SELLING PRE-PACKAGED SCAMS (SITES &amp; MARKETING) FOR $25,000.</a:t>
            </a:r>
          </a:p>
          <a:p>
            <a:endParaRPr lang="en-CA" sz="1800" b="1" dirty="0">
              <a:solidFill>
                <a:srgbClr val="0070C0"/>
              </a:solidFill>
            </a:endParaRPr>
          </a:p>
          <a:p>
            <a:r>
              <a:rPr lang="en-CA" sz="1800" b="1" dirty="0">
                <a:solidFill>
                  <a:srgbClr val="0070C0"/>
                </a:solidFill>
              </a:rPr>
              <a:t>HUNDREDS OF BINARY OPTIONS SITES CREATED &amp; TARGETING INVESTORS ALL OVER THE WORLD. </a:t>
            </a:r>
          </a:p>
          <a:p>
            <a:pPr marL="0" indent="0">
              <a:buNone/>
            </a:pPr>
            <a:endParaRPr lang="en-CA" sz="1800" b="1" dirty="0">
              <a:solidFill>
                <a:srgbClr val="0070C0"/>
              </a:solidFill>
            </a:endParaRPr>
          </a:p>
          <a:p>
            <a:r>
              <a:rPr lang="en-CA" sz="2000" b="1" dirty="0">
                <a:solidFill>
                  <a:srgbClr val="0070C0"/>
                </a:solidFill>
              </a:rPr>
              <a:t>6,427</a:t>
            </a:r>
            <a:r>
              <a:rPr lang="en-CA" sz="1800" b="1" dirty="0">
                <a:solidFill>
                  <a:srgbClr val="0070C0"/>
                </a:solidFill>
              </a:rPr>
              <a:t> “BINARY” (.COM, .ORG or .NET)  DOMAINS REGISTERED FROM 2012 – 2016.</a:t>
            </a:r>
          </a:p>
        </p:txBody>
      </p:sp>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96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br>
              <a:rPr lang="en-US" b="1" dirty="0"/>
            </a:br>
            <a:r>
              <a:rPr lang="en-US" b="1" u="sng" dirty="0"/>
              <a:t>The Report Basics</a:t>
            </a:r>
          </a:p>
        </p:txBody>
      </p:sp>
      <p:sp>
        <p:nvSpPr>
          <p:cNvPr id="3" name="Content Placeholder 2"/>
          <p:cNvSpPr>
            <a:spLocks noGrp="1"/>
          </p:cNvSpPr>
          <p:nvPr>
            <p:ph idx="1"/>
          </p:nvPr>
        </p:nvSpPr>
        <p:spPr>
          <a:xfrm>
            <a:off x="457200" y="2514600"/>
            <a:ext cx="8229600" cy="3352800"/>
          </a:xfrm>
        </p:spPr>
        <p:txBody>
          <a:bodyPr/>
          <a:lstStyle/>
          <a:p>
            <a:r>
              <a:rPr lang="en-US" dirty="0">
                <a:solidFill>
                  <a:schemeClr val="tx2">
                    <a:lumMod val="50000"/>
                  </a:schemeClr>
                </a:solidFill>
              </a:rPr>
              <a:t>50 jurisdictions responded to the survey.</a:t>
            </a:r>
          </a:p>
          <a:p>
            <a:pPr lvl="1"/>
            <a:r>
              <a:rPr lang="en-US" dirty="0">
                <a:solidFill>
                  <a:schemeClr val="tx2">
                    <a:lumMod val="50000"/>
                  </a:schemeClr>
                </a:solidFill>
              </a:rPr>
              <a:t>Numbers/statistics are undercounted.</a:t>
            </a:r>
          </a:p>
          <a:p>
            <a:pPr lvl="1"/>
            <a:r>
              <a:rPr lang="en-US" dirty="0">
                <a:solidFill>
                  <a:schemeClr val="tx2">
                    <a:lumMod val="50000"/>
                  </a:schemeClr>
                </a:solidFill>
              </a:rPr>
              <a:t>Data shows NASAA members on the front lines in protecting Main Street investors.</a:t>
            </a:r>
          </a:p>
          <a:p>
            <a:pPr lvl="1"/>
            <a:r>
              <a:rPr lang="en-US" dirty="0">
                <a:solidFill>
                  <a:schemeClr val="tx2">
                    <a:lumMod val="50000"/>
                  </a:schemeClr>
                </a:solidFill>
              </a:rPr>
              <a:t>Poll members to predict new and upcoming threats.</a:t>
            </a:r>
          </a:p>
        </p:txBody>
      </p:sp>
      <p:sp>
        <p:nvSpPr>
          <p:cNvPr id="4" name="Footer Placeholder 3"/>
          <p:cNvSpPr>
            <a:spLocks noGrp="1"/>
          </p:cNvSpPr>
          <p:nvPr>
            <p:ph type="ftr" sz="quarter" idx="11"/>
          </p:nvPr>
        </p:nvSpPr>
        <p:spPr>
          <a:xfrm>
            <a:off x="2362200" y="6287655"/>
            <a:ext cx="2895600" cy="365125"/>
          </a:xfrm>
        </p:spPr>
        <p:txBody>
          <a:bodyPr/>
          <a:lstStyle/>
          <a:p>
            <a:endParaRPr lang="en-US" dirty="0"/>
          </a:p>
        </p:txBody>
      </p:sp>
      <p:sp>
        <p:nvSpPr>
          <p:cNvPr id="5" name="Slide Number Placeholder 4"/>
          <p:cNvSpPr>
            <a:spLocks noGrp="1"/>
          </p:cNvSpPr>
          <p:nvPr>
            <p:ph type="sldNum" sz="quarter" idx="12"/>
          </p:nvPr>
        </p:nvSpPr>
        <p:spPr/>
        <p:txBody>
          <a:bodyPr/>
          <a:lstStyle/>
          <a:p>
            <a:fld id="{9F9EDBD0-C392-493E-8D55-DD7BBDB13573}" type="slidenum">
              <a:rPr lang="en-US" smtClean="0"/>
              <a:pPr/>
              <a:t>3</a:t>
            </a:fld>
            <a:endParaRPr lang="en-US"/>
          </a:p>
        </p:txBody>
      </p:sp>
      <p:pic>
        <p:nvPicPr>
          <p:cNvPr id="6" name="Picture 5"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844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6077"/>
            <a:ext cx="8229600" cy="1143000"/>
          </a:xfrm>
        </p:spPr>
        <p:txBody>
          <a:bodyPr>
            <a:normAutofit/>
          </a:bodyPr>
          <a:lstStyle/>
          <a:p>
            <a:pPr algn="ctr"/>
            <a:r>
              <a:rPr lang="en-CA" sz="2800" dirty="0">
                <a:solidFill>
                  <a:srgbClr val="00B0F0"/>
                </a:solidFill>
              </a:rPr>
              <a:t>CSA TASK FORCE INITIATIVES</a:t>
            </a:r>
            <a:endParaRPr lang="en-US" sz="2800" dirty="0">
              <a:solidFill>
                <a:srgbClr val="00B0F0"/>
              </a:solidFill>
            </a:endParaRPr>
          </a:p>
        </p:txBody>
      </p:sp>
      <p:sp>
        <p:nvSpPr>
          <p:cNvPr id="3" name="Content Placeholder 2"/>
          <p:cNvSpPr>
            <a:spLocks noGrp="1"/>
          </p:cNvSpPr>
          <p:nvPr>
            <p:ph idx="1"/>
          </p:nvPr>
        </p:nvSpPr>
        <p:spPr>
          <a:xfrm>
            <a:off x="471487" y="1916832"/>
            <a:ext cx="7499176" cy="3701008"/>
          </a:xfrm>
        </p:spPr>
        <p:txBody>
          <a:bodyPr>
            <a:normAutofit fontScale="92500" lnSpcReduction="20000"/>
          </a:bodyPr>
          <a:lstStyle/>
          <a:p>
            <a:pPr marL="457200" indent="-457200">
              <a:buAutoNum type="arabicPeriod"/>
            </a:pPr>
            <a:r>
              <a:rPr lang="en-CA" b="1" dirty="0">
                <a:solidFill>
                  <a:srgbClr val="0070C0"/>
                </a:solidFill>
              </a:rPr>
              <a:t>Binary Options Advertising &amp; Marketing</a:t>
            </a:r>
          </a:p>
          <a:p>
            <a:pPr marL="457200" indent="-457200">
              <a:buAutoNum type="arabicPeriod"/>
            </a:pPr>
            <a:r>
              <a:rPr lang="en-CA" b="1" dirty="0">
                <a:solidFill>
                  <a:srgbClr val="0070C0"/>
                </a:solidFill>
              </a:rPr>
              <a:t>Apps</a:t>
            </a:r>
          </a:p>
          <a:p>
            <a:pPr marL="457200" indent="-457200">
              <a:buAutoNum type="arabicPeriod"/>
            </a:pPr>
            <a:r>
              <a:rPr lang="en-CA" b="1" dirty="0">
                <a:solidFill>
                  <a:srgbClr val="0070C0"/>
                </a:solidFill>
              </a:rPr>
              <a:t>Payment Processors</a:t>
            </a:r>
          </a:p>
          <a:p>
            <a:pPr marL="457200" indent="-457200">
              <a:buAutoNum type="arabicPeriod"/>
            </a:pPr>
            <a:r>
              <a:rPr lang="en-CA" b="1" dirty="0">
                <a:solidFill>
                  <a:srgbClr val="0070C0"/>
                </a:solidFill>
              </a:rPr>
              <a:t>Coordinate with Local and Int’l Partners</a:t>
            </a:r>
          </a:p>
          <a:p>
            <a:pPr marL="457200" indent="-457200">
              <a:buAutoNum type="arabicPeriod"/>
            </a:pPr>
            <a:r>
              <a:rPr lang="en-CA" b="1" dirty="0">
                <a:solidFill>
                  <a:srgbClr val="0070C0"/>
                </a:solidFill>
              </a:rPr>
              <a:t>Intelligence &amp; Statistics</a:t>
            </a:r>
          </a:p>
          <a:p>
            <a:pPr marL="457200" indent="-457200">
              <a:buAutoNum type="arabicPeriod"/>
            </a:pPr>
            <a:r>
              <a:rPr lang="en-CA" b="1" dirty="0">
                <a:solidFill>
                  <a:srgbClr val="0070C0"/>
                </a:solidFill>
              </a:rPr>
              <a:t>Multi-jurisdictional Enforcement Action</a:t>
            </a:r>
          </a:p>
          <a:p>
            <a:pPr marL="457200" indent="-457200">
              <a:buAutoNum type="arabicPeriod"/>
            </a:pPr>
            <a:r>
              <a:rPr lang="en-CA" b="1" dirty="0">
                <a:solidFill>
                  <a:srgbClr val="0070C0"/>
                </a:solidFill>
              </a:rPr>
              <a:t>Engage Israel to Take Action</a:t>
            </a:r>
          </a:p>
          <a:p>
            <a:pPr marL="457200" indent="-457200">
              <a:buAutoNum type="arabicPeriod"/>
            </a:pPr>
            <a:r>
              <a:rPr lang="en-CA" b="1" dirty="0">
                <a:solidFill>
                  <a:srgbClr val="0070C0"/>
                </a:solidFill>
              </a:rPr>
              <a:t>Investor Education</a:t>
            </a:r>
          </a:p>
          <a:p>
            <a:pPr marL="457200" indent="-457200">
              <a:buAutoNum type="arabicPeriod"/>
            </a:pPr>
            <a:endParaRPr lang="en-CA" dirty="0">
              <a:solidFill>
                <a:srgbClr val="00B0F0"/>
              </a:solidFill>
            </a:endParaRPr>
          </a:p>
          <a:p>
            <a:pPr marL="457200" indent="-457200">
              <a:buAutoNum type="arabicPeriod"/>
            </a:pPr>
            <a:endParaRPr lang="en-CA" dirty="0">
              <a:solidFill>
                <a:srgbClr val="00B0F0"/>
              </a:solidFill>
            </a:endParaRPr>
          </a:p>
          <a:p>
            <a:pPr marL="457200" indent="-457200">
              <a:buAutoNum type="arabicPeriod"/>
            </a:pPr>
            <a:endParaRPr lang="en-CA" dirty="0">
              <a:solidFill>
                <a:srgbClr val="00B0F0"/>
              </a:solidFill>
            </a:endParaRPr>
          </a:p>
          <a:p>
            <a:pPr marL="457200" indent="-457200">
              <a:buAutoNum type="arabicPeriod"/>
            </a:pPr>
            <a:endParaRPr lang="en-CA" dirty="0">
              <a:solidFill>
                <a:srgbClr val="00B0F0"/>
              </a:solidFill>
            </a:endParaRPr>
          </a:p>
          <a:p>
            <a:pPr marL="457200" indent="-457200">
              <a:buAutoNum type="arabicPeriod"/>
            </a:pPr>
            <a:endParaRPr lang="en-CA" dirty="0">
              <a:solidFill>
                <a:srgbClr val="00B0F0"/>
              </a:solidFill>
            </a:endParaRPr>
          </a:p>
          <a:p>
            <a:pPr marL="457200" indent="-457200">
              <a:buAutoNum type="arabicPeriod"/>
            </a:pPr>
            <a:endParaRPr lang="en-CA" dirty="0">
              <a:solidFill>
                <a:srgbClr val="00B0F0"/>
              </a:solidFill>
            </a:endParaRPr>
          </a:p>
          <a:p>
            <a:pPr marL="457200" indent="-457200">
              <a:buAutoNum type="arabicPeriod"/>
            </a:pPr>
            <a:endParaRPr lang="en-CA" dirty="0">
              <a:solidFill>
                <a:srgbClr val="00B0F0"/>
              </a:solidFill>
            </a:endParaRPr>
          </a:p>
          <a:p>
            <a:pPr marL="457200" indent="-457200">
              <a:buAutoNum type="arabicPeriod"/>
            </a:pPr>
            <a:endParaRPr lang="en-US" dirty="0">
              <a:solidFill>
                <a:srgbClr val="00B0F0"/>
              </a:solidFill>
            </a:endParaRPr>
          </a:p>
        </p:txBody>
      </p:sp>
      <p:sp>
        <p:nvSpPr>
          <p:cNvPr id="4" name="Slide Number Placeholder 3"/>
          <p:cNvSpPr>
            <a:spLocks noGrp="1"/>
          </p:cNvSpPr>
          <p:nvPr>
            <p:ph type="sldNum" sz="quarter" idx="12"/>
          </p:nvPr>
        </p:nvSpPr>
        <p:spPr/>
        <p:txBody>
          <a:bodyPr/>
          <a:lstStyle/>
          <a:p>
            <a:fld id="{F4C37E00-4F02-45A7-8F52-1C96FC01F897}" type="slidenum">
              <a:rPr lang="en-CA" smtClean="0"/>
              <a:pPr/>
              <a:t>30</a:t>
            </a:fld>
            <a:endParaRPr lang="en-CA" dirty="0"/>
          </a:p>
        </p:txBody>
      </p:sp>
      <p:pic>
        <p:nvPicPr>
          <p:cNvPr id="5" name="Picture 4"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36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0" indent="0" algn="ctr">
              <a:buNone/>
            </a:pPr>
            <a:r>
              <a:rPr lang="en-US" dirty="0"/>
              <a:t>Increased Focus on Bad Actors in the Licensed Securities Industry</a:t>
            </a:r>
          </a:p>
          <a:p>
            <a:endParaRPr lang="en-US" dirty="0"/>
          </a:p>
          <a:p>
            <a:r>
              <a:rPr lang="en-US" dirty="0"/>
              <a:t>Enforcement Action:  </a:t>
            </a:r>
            <a:r>
              <a:rPr lang="en-US" u="sng" dirty="0"/>
              <a:t>Roger Odell Hudspeth and Dominion Investment Advisors LLC</a:t>
            </a:r>
          </a:p>
          <a:p>
            <a:pPr lvl="1"/>
            <a:r>
              <a:rPr lang="en-US" dirty="0"/>
              <a:t>Virginia Division of Securities (SEC-2014-00031)</a:t>
            </a:r>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3256610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0" indent="0" algn="ctr">
              <a:buNone/>
            </a:pPr>
            <a:r>
              <a:rPr lang="en-US" dirty="0"/>
              <a:t>Increased Focus on Bad Actors in the Licensed Securities Industry</a:t>
            </a:r>
          </a:p>
          <a:p>
            <a:endParaRPr lang="en-US" dirty="0"/>
          </a:p>
          <a:p>
            <a:r>
              <a:rPr lang="en-US" dirty="0"/>
              <a:t>Hudspeth recruited senior investors through free “social security seminars”</a:t>
            </a:r>
          </a:p>
          <a:p>
            <a:r>
              <a:rPr lang="en-US" dirty="0"/>
              <a:t>Steered clients to risky investments with promised returns up to 60%</a:t>
            </a:r>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3554527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rmAutofit/>
          </a:bodyPr>
          <a:lstStyle/>
          <a:p>
            <a:pPr marL="0" indent="0" algn="ctr">
              <a:buNone/>
            </a:pPr>
            <a:r>
              <a:rPr lang="en-US" dirty="0"/>
              <a:t>Increased Focus on Bad Actors in the Licensed Securities Industry</a:t>
            </a:r>
          </a:p>
          <a:p>
            <a:endParaRPr lang="en-US" dirty="0"/>
          </a:p>
          <a:p>
            <a:r>
              <a:rPr lang="en-US" dirty="0"/>
              <a:t>Hudspeth failed to disclose:</a:t>
            </a:r>
          </a:p>
          <a:p>
            <a:pPr lvl="1"/>
            <a:r>
              <a:rPr lang="en-US" dirty="0"/>
              <a:t>20% fees and commissions</a:t>
            </a:r>
          </a:p>
          <a:p>
            <a:pPr lvl="1"/>
            <a:r>
              <a:rPr lang="en-US" dirty="0"/>
              <a:t>Personal financial interest</a:t>
            </a:r>
          </a:p>
          <a:p>
            <a:pPr lvl="1"/>
            <a:r>
              <a:rPr lang="en-US" dirty="0"/>
              <a:t>Companies controlled by his associate Daryl Gene Bank, permanently barred by FINRA</a:t>
            </a:r>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2825575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0" indent="0" algn="ctr">
              <a:buNone/>
            </a:pPr>
            <a:r>
              <a:rPr lang="en-US" dirty="0"/>
              <a:t>Increased Focus on Bad Actors in the Licensed Securities Industry</a:t>
            </a:r>
          </a:p>
          <a:p>
            <a:endParaRPr lang="en-US" dirty="0"/>
          </a:p>
          <a:p>
            <a:r>
              <a:rPr lang="en-US" dirty="0"/>
              <a:t>2016 civil judgment: Hudspeth permanently barred, $1 million penalty/restitution</a:t>
            </a:r>
          </a:p>
          <a:p>
            <a:r>
              <a:rPr lang="en-US" dirty="0"/>
              <a:t>U.S. Attorney (E.D. Va.) pursuing criminal charges</a:t>
            </a:r>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2757340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392691"/>
            <a:ext cx="8229600" cy="1219200"/>
          </a:xfrm>
        </p:spPr>
        <p:txBody>
          <a:bodyPr/>
          <a:lstStyle/>
          <a:p>
            <a:pPr marL="0" indent="0" algn="ctr">
              <a:spcBef>
                <a:spcPts val="0"/>
              </a:spcBef>
              <a:buNone/>
            </a:pPr>
            <a:r>
              <a:rPr lang="en-US" dirty="0"/>
              <a:t>Increased Focus on Bad Actors in the Licensed Securities Industry</a:t>
            </a:r>
          </a:p>
          <a:p>
            <a:pPr marL="0" indent="0" algn="ctr">
              <a:buNone/>
            </a:pPr>
            <a:endParaRPr lang="en-US" dirty="0"/>
          </a:p>
          <a:p>
            <a:pPr marL="0" indent="0" algn="ctr">
              <a:buNone/>
            </a:pPr>
            <a:endParaRPr lang="en-US" dirty="0"/>
          </a:p>
          <a:p>
            <a:pPr marL="0" indent="0" algn="ctr">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362200"/>
            <a:ext cx="5943600" cy="4344231"/>
          </a:xfrm>
          <a:prstGeom prst="rect">
            <a:avLst/>
          </a:prstGeom>
        </p:spPr>
      </p:pic>
    </p:spTree>
    <p:extLst>
      <p:ext uri="{BB962C8B-B14F-4D97-AF65-F5344CB8AC3E}">
        <p14:creationId xmlns:p14="http://schemas.microsoft.com/office/powerpoint/2010/main" val="28515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49959" y="1447800"/>
            <a:ext cx="8229600" cy="1219200"/>
          </a:xfrm>
        </p:spPr>
        <p:txBody>
          <a:bodyPr/>
          <a:lstStyle/>
          <a:p>
            <a:pPr marL="0" indent="0" algn="ctr">
              <a:buNone/>
            </a:pPr>
            <a:r>
              <a:rPr lang="en-US" dirty="0"/>
              <a:t>Increased Focus on Bad Actors in the Licensed Securities Industry</a:t>
            </a:r>
          </a:p>
          <a:p>
            <a:pPr marL="0" indent="0" algn="ctr">
              <a:buNone/>
            </a:pPr>
            <a:endParaRPr lang="en-US" dirty="0"/>
          </a:p>
          <a:p>
            <a:pPr marL="0" indent="0" algn="ctr">
              <a:buNone/>
            </a:pPr>
            <a:endParaRPr lang="en-US" dirty="0"/>
          </a:p>
          <a:p>
            <a:pPr marL="0" indent="0" algn="ctr">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559" y="2590800"/>
            <a:ext cx="6248400" cy="3868327"/>
          </a:xfrm>
          <a:prstGeom prst="rect">
            <a:avLst/>
          </a:prstGeom>
        </p:spPr>
      </p:pic>
    </p:spTree>
    <p:extLst>
      <p:ext uri="{BB962C8B-B14F-4D97-AF65-F5344CB8AC3E}">
        <p14:creationId xmlns:p14="http://schemas.microsoft.com/office/powerpoint/2010/main" val="3566331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0" indent="0" algn="ctr">
              <a:buNone/>
            </a:pPr>
            <a:r>
              <a:rPr lang="en-US" dirty="0"/>
              <a:t>Increased Focus on Bad Actors in the Licensed Securities Industry</a:t>
            </a:r>
          </a:p>
          <a:p>
            <a:pPr marL="0" indent="0">
              <a:buNone/>
            </a:pPr>
            <a:r>
              <a:rPr lang="en-US" dirty="0"/>
              <a:t> </a:t>
            </a:r>
          </a:p>
          <a:p>
            <a:r>
              <a:rPr lang="en-US" dirty="0"/>
              <a:t>Looking ahead:</a:t>
            </a:r>
          </a:p>
          <a:p>
            <a:r>
              <a:rPr lang="en-US" dirty="0"/>
              <a:t>In 2016, states investigated 700 IA firms and representatives</a:t>
            </a:r>
          </a:p>
          <a:p>
            <a:r>
              <a:rPr lang="en-US" dirty="0"/>
              <a:t>31% increase from 2015</a:t>
            </a:r>
          </a:p>
          <a:p>
            <a:endParaRPr lang="en-US" dirty="0"/>
          </a:p>
        </p:txBody>
      </p:sp>
    </p:spTree>
    <p:extLst>
      <p:ext uri="{BB962C8B-B14F-4D97-AF65-F5344CB8AC3E}">
        <p14:creationId xmlns:p14="http://schemas.microsoft.com/office/powerpoint/2010/main" val="2327191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0"/>
          <p:cNvSpPr txBox="1">
            <a:spLocks/>
          </p:cNvSpPr>
          <p:nvPr/>
        </p:nvSpPr>
        <p:spPr>
          <a:xfrm>
            <a:off x="851586" y="1230692"/>
            <a:ext cx="7440829" cy="1283907"/>
          </a:xfrm>
          <a:prstGeom prst="rect">
            <a:avLst/>
          </a:prstGeom>
        </p:spPr>
        <p:txBody>
          <a:bodyPr vert="horz" lIns="91440" tIns="45720" rIns="91440" bIns="45720" rtlCol="0" anchor="ctr">
            <a:noAutofit/>
          </a:bodyPr>
          <a:lstStyle/>
          <a:p>
            <a:pPr lvl="0" algn="ctr">
              <a:spcBef>
                <a:spcPct val="0"/>
              </a:spcBef>
              <a:defRPr/>
            </a:pPr>
            <a:endParaRPr kumimoji="0" lang="en-US" sz="4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Text Placeholder 12"/>
          <p:cNvSpPr txBox="1">
            <a:spLocks/>
          </p:cNvSpPr>
          <p:nvPr/>
        </p:nvSpPr>
        <p:spPr bwMode="auto">
          <a:xfrm>
            <a:off x="303796" y="2436812"/>
            <a:ext cx="8536409" cy="3278187"/>
          </a:xfrm>
          <a:prstGeom prst="rect">
            <a:avLst/>
          </a:prstGeom>
          <a:noFill/>
          <a:ln>
            <a:miter lim="800000"/>
            <a:headEnd/>
            <a:tailEnd/>
          </a:ln>
        </p:spPr>
        <p:txBody>
          <a:bodyPr vert="horz" lIns="85293" tIns="42646" rIns="85293" bIns="42646"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5475" indent="-571500">
              <a:lnSpc>
                <a:spcPct val="80000"/>
              </a:lnSpc>
              <a:defRPr/>
            </a:pPr>
            <a:endParaRPr lang="en-US" sz="3600" dirty="0">
              <a:latin typeface="Arial" pitchFamily="34" charset="0"/>
              <a:cs typeface="Arial" pitchFamily="34" charset="0"/>
            </a:endParaRPr>
          </a:p>
        </p:txBody>
      </p:sp>
      <p:sp>
        <p:nvSpPr>
          <p:cNvPr id="2" name="Title 1"/>
          <p:cNvSpPr>
            <a:spLocks noGrp="1"/>
          </p:cNvSpPr>
          <p:nvPr>
            <p:ph type="title"/>
          </p:nvPr>
        </p:nvSpPr>
        <p:spPr>
          <a:xfrm>
            <a:off x="457200" y="1524000"/>
            <a:ext cx="8227325" cy="838200"/>
          </a:xfrm>
        </p:spPr>
        <p:txBody>
          <a:bodyPr>
            <a:normAutofit fontScale="90000"/>
          </a:bodyPr>
          <a:lstStyle/>
          <a:p>
            <a:r>
              <a:rPr lang="en-US" sz="3600" dirty="0"/>
              <a:t>CSA 2016 Enforcement Report</a:t>
            </a:r>
            <a:br>
              <a:rPr lang="en-US" dirty="0"/>
            </a:br>
            <a:r>
              <a:rPr lang="en-US" sz="2200" dirty="0"/>
              <a:t>High Level Highlights</a:t>
            </a:r>
            <a:br>
              <a:rPr lang="en-US" dirty="0"/>
            </a:br>
            <a:endParaRPr lang="en-US" dirty="0"/>
          </a:p>
        </p:txBody>
      </p:sp>
      <p:sp>
        <p:nvSpPr>
          <p:cNvPr id="3" name="Content Placeholder 2"/>
          <p:cNvSpPr>
            <a:spLocks noGrp="1"/>
          </p:cNvSpPr>
          <p:nvPr>
            <p:ph idx="1"/>
          </p:nvPr>
        </p:nvSpPr>
        <p:spPr>
          <a:xfrm>
            <a:off x="457200" y="2667000"/>
            <a:ext cx="8229600" cy="3459163"/>
          </a:xfrm>
        </p:spPr>
        <p:txBody>
          <a:bodyPr>
            <a:normAutofit/>
          </a:bodyPr>
          <a:lstStyle/>
          <a:p>
            <a:pPr marL="0" indent="0">
              <a:buNone/>
            </a:pPr>
            <a:endParaRPr lang="en-US" dirty="0">
              <a:hlinkClick r:id="" action="ppaction://noaction"/>
            </a:endParaRPr>
          </a:p>
          <a:p>
            <a:pPr marL="0" indent="0">
              <a:buNone/>
            </a:pPr>
            <a:endParaRPr lang="en-US" dirty="0">
              <a:hlinkClick r:id="" action="ppaction://noaction"/>
            </a:endParaRPr>
          </a:p>
          <a:p>
            <a:pPr marL="0" indent="0">
              <a:buNone/>
            </a:pPr>
            <a:endParaRPr lang="en-US" dirty="0">
              <a:hlinkClick r:id="" action="ppaction://noaction"/>
            </a:endParaRPr>
          </a:p>
          <a:p>
            <a:pPr marL="0" indent="0">
              <a:buNone/>
            </a:pPr>
            <a:endParaRPr lang="en-US" dirty="0"/>
          </a:p>
        </p:txBody>
      </p:sp>
      <p:sp>
        <p:nvSpPr>
          <p:cNvPr id="13" name="Slide Number Placeholder 12"/>
          <p:cNvSpPr>
            <a:spLocks noGrp="1"/>
          </p:cNvSpPr>
          <p:nvPr>
            <p:ph type="sldNum" sz="quarter" idx="12"/>
          </p:nvPr>
        </p:nvSpPr>
        <p:spPr/>
        <p:txBody>
          <a:bodyPr/>
          <a:lstStyle/>
          <a:p>
            <a:fld id="{9F9EDBD0-C392-493E-8D55-DD7BBDB13573}" type="slidenum">
              <a:rPr lang="en-US" smtClean="0">
                <a:latin typeface="Arial" panose="020B0604020202020204" pitchFamily="34" charset="0"/>
                <a:cs typeface="Arial" panose="020B0604020202020204" pitchFamily="34" charset="0"/>
              </a:rPr>
              <a:pPr/>
              <a:t>38</a:t>
            </a:fld>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980062" y="2093411"/>
            <a:ext cx="5181600" cy="4063459"/>
          </a:xfrm>
          <a:prstGeom prst="rect">
            <a:avLst/>
          </a:prstGeom>
        </p:spPr>
      </p:pic>
    </p:spTree>
    <p:extLst>
      <p:ext uri="{BB962C8B-B14F-4D97-AF65-F5344CB8AC3E}">
        <p14:creationId xmlns:p14="http://schemas.microsoft.com/office/powerpoint/2010/main" val="3550919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F9EDBD0-C392-493E-8D55-DD7BBDB13573}" type="slidenum">
              <a:rPr lang="en-US" smtClean="0"/>
              <a:pPr/>
              <a:t>39</a:t>
            </a:fld>
            <a:endParaRPr lang="en-US"/>
          </a:p>
        </p:txBody>
      </p:sp>
      <p:sp>
        <p:nvSpPr>
          <p:cNvPr id="6" name="Title 4"/>
          <p:cNvSpPr>
            <a:spLocks noGrp="1"/>
          </p:cNvSpPr>
          <p:nvPr>
            <p:ph type="title"/>
          </p:nvPr>
        </p:nvSpPr>
        <p:spPr>
          <a:xfrm>
            <a:off x="457199" y="1371600"/>
            <a:ext cx="8223913" cy="762000"/>
          </a:xfrm>
        </p:spPr>
        <p:txBody>
          <a:bodyPr>
            <a:normAutofit/>
          </a:bodyPr>
          <a:lstStyle/>
          <a:p>
            <a:r>
              <a:rPr lang="en-US" sz="3600" dirty="0"/>
              <a:t>Proceedings Commenced</a:t>
            </a:r>
          </a:p>
        </p:txBody>
      </p:sp>
      <p:pic>
        <p:nvPicPr>
          <p:cNvPr id="7" name="Picture 6"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21" y="2254913"/>
            <a:ext cx="5942508" cy="4295232"/>
          </a:xfrm>
          <a:prstGeom prst="rect">
            <a:avLst/>
          </a:prstGeom>
        </p:spPr>
      </p:pic>
      <p:pic>
        <p:nvPicPr>
          <p:cNvPr id="8" name="Picture 3"/>
          <p:cNvPicPr>
            <a:picLocks noChangeAspect="1" noChangeArrowheads="1"/>
          </p:cNvPicPr>
          <p:nvPr/>
        </p:nvPicPr>
        <p:blipFill>
          <a:blip r:embed="rId4" cstate="print"/>
          <a:srcRect/>
          <a:stretch>
            <a:fillRect/>
          </a:stretch>
        </p:blipFill>
        <p:spPr bwMode="auto">
          <a:xfrm>
            <a:off x="6172200" y="3200400"/>
            <a:ext cx="2733675" cy="1688194"/>
          </a:xfrm>
          <a:prstGeom prst="rect">
            <a:avLst/>
          </a:prstGeom>
          <a:noFill/>
          <a:ln w="9525">
            <a:noFill/>
            <a:miter lim="800000"/>
            <a:headEnd/>
            <a:tailEnd/>
          </a:ln>
        </p:spPr>
      </p:pic>
    </p:spTree>
    <p:extLst>
      <p:ext uri="{BB962C8B-B14F-4D97-AF65-F5344CB8AC3E}">
        <p14:creationId xmlns:p14="http://schemas.microsoft.com/office/powerpoint/2010/main" val="74849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788" y="1371600"/>
            <a:ext cx="3945082" cy="5105400"/>
          </a:xfrm>
          <a:prstGeom prst="rect">
            <a:avLst/>
          </a:prstGeom>
        </p:spPr>
      </p:pic>
    </p:spTree>
    <p:extLst>
      <p:ext uri="{BB962C8B-B14F-4D97-AF65-F5344CB8AC3E}">
        <p14:creationId xmlns:p14="http://schemas.microsoft.com/office/powerpoint/2010/main" val="2142252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0"/>
          <p:cNvSpPr txBox="1">
            <a:spLocks/>
          </p:cNvSpPr>
          <p:nvPr/>
        </p:nvSpPr>
        <p:spPr>
          <a:xfrm>
            <a:off x="851586" y="1356322"/>
            <a:ext cx="7440829" cy="624055"/>
          </a:xfrm>
          <a:prstGeom prst="rect">
            <a:avLst/>
          </a:prstGeom>
        </p:spPr>
        <p:txBody>
          <a:bodyPr vert="horz" lIns="91440" tIns="45720" rIns="91440" bIns="45720" rtlCol="0" anchor="ctr">
            <a:normAutofit fontScale="90000" lnSpcReduction="20000"/>
          </a:bodyPr>
          <a:lstStyle/>
          <a:p>
            <a:pPr lvl="0" algn="ctr">
              <a:spcBef>
                <a:spcPct val="0"/>
              </a:spcBef>
              <a:defRPr/>
            </a:pP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Text Placeholder 12"/>
          <p:cNvSpPr txBox="1">
            <a:spLocks/>
          </p:cNvSpPr>
          <p:nvPr/>
        </p:nvSpPr>
        <p:spPr bwMode="auto">
          <a:xfrm>
            <a:off x="303795" y="27296"/>
            <a:ext cx="8536409" cy="4368036"/>
          </a:xfrm>
          <a:prstGeom prst="rect">
            <a:avLst/>
          </a:prstGeom>
          <a:noFill/>
          <a:ln>
            <a:miter lim="800000"/>
            <a:headEnd/>
            <a:tailEnd/>
          </a:ln>
        </p:spPr>
        <p:txBody>
          <a:bodyPr vert="horz" lIns="85293" tIns="42646" rIns="85293" bIns="42646"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5475" indent="-571500">
              <a:lnSpc>
                <a:spcPct val="80000"/>
              </a:lnSpc>
              <a:defRPr/>
            </a:pPr>
            <a:endParaRPr lang="en-US" sz="3600" dirty="0">
              <a:latin typeface="Arial" pitchFamily="34" charset="0"/>
              <a:cs typeface="Arial" pitchFamily="34" charset="0"/>
            </a:endParaRPr>
          </a:p>
          <a:p>
            <a:pPr marL="53975" indent="0">
              <a:lnSpc>
                <a:spcPct val="80000"/>
              </a:lnSpc>
              <a:buNone/>
              <a:defRPr/>
            </a:pPr>
            <a:endParaRPr lang="en-US" sz="3600" dirty="0">
              <a:latin typeface="Arial" pitchFamily="34" charset="0"/>
              <a:cs typeface="Arial" pitchFamily="34" charset="0"/>
            </a:endParaRPr>
          </a:p>
        </p:txBody>
      </p:sp>
      <p:sp>
        <p:nvSpPr>
          <p:cNvPr id="2" name="Title 1"/>
          <p:cNvSpPr>
            <a:spLocks noGrp="1"/>
          </p:cNvSpPr>
          <p:nvPr>
            <p:ph type="title"/>
          </p:nvPr>
        </p:nvSpPr>
        <p:spPr>
          <a:xfrm>
            <a:off x="457199" y="1295400"/>
            <a:ext cx="8229600" cy="800446"/>
          </a:xfrm>
        </p:spPr>
        <p:txBody>
          <a:bodyPr/>
          <a:lstStyle/>
          <a:p>
            <a:r>
              <a:rPr lang="en-US" sz="3600" dirty="0"/>
              <a:t>Concluded Cases</a:t>
            </a:r>
          </a:p>
        </p:txBody>
      </p:sp>
      <p:sp>
        <p:nvSpPr>
          <p:cNvPr id="13" name="Slide Number Placeholder 12"/>
          <p:cNvSpPr>
            <a:spLocks noGrp="1"/>
          </p:cNvSpPr>
          <p:nvPr>
            <p:ph type="sldNum" sz="quarter" idx="12"/>
          </p:nvPr>
        </p:nvSpPr>
        <p:spPr/>
        <p:txBody>
          <a:bodyPr/>
          <a:lstStyle/>
          <a:p>
            <a:fld id="{9F9EDBD0-C392-493E-8D55-DD7BBDB13573}" type="slidenum">
              <a:rPr lang="en-US" smtClean="0">
                <a:latin typeface="Arial" panose="020B0604020202020204" pitchFamily="34" charset="0"/>
                <a:cs typeface="Arial" panose="020B0604020202020204" pitchFamily="34" charset="0"/>
              </a:rPr>
              <a:pPr/>
              <a:t>40</a:t>
            </a:fld>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42" y="2169129"/>
            <a:ext cx="8065314" cy="4231671"/>
          </a:xfrm>
          <a:prstGeom prst="rect">
            <a:avLst/>
          </a:prstGeom>
        </p:spPr>
      </p:pic>
      <p:pic>
        <p:nvPicPr>
          <p:cNvPr id="2051" name="Picture 3"/>
          <p:cNvPicPr>
            <a:picLocks noChangeAspect="1" noChangeArrowheads="1"/>
          </p:cNvPicPr>
          <p:nvPr/>
        </p:nvPicPr>
        <p:blipFill>
          <a:blip r:embed="rId4" cstate="print"/>
          <a:srcRect/>
          <a:stretch>
            <a:fillRect/>
          </a:stretch>
        </p:blipFill>
        <p:spPr bwMode="auto">
          <a:xfrm>
            <a:off x="6328026" y="838200"/>
            <a:ext cx="2472093" cy="1524000"/>
          </a:xfrm>
          <a:prstGeom prst="rect">
            <a:avLst/>
          </a:prstGeom>
          <a:noFill/>
          <a:ln w="9525">
            <a:noFill/>
            <a:miter lim="800000"/>
            <a:headEnd/>
            <a:tailEnd/>
          </a:ln>
        </p:spPr>
      </p:pic>
    </p:spTree>
    <p:extLst>
      <p:ext uri="{BB962C8B-B14F-4D97-AF65-F5344CB8AC3E}">
        <p14:creationId xmlns:p14="http://schemas.microsoft.com/office/powerpoint/2010/main" val="3570274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33600" y="381000"/>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0"/>
          <p:cNvSpPr txBox="1">
            <a:spLocks/>
          </p:cNvSpPr>
          <p:nvPr/>
        </p:nvSpPr>
        <p:spPr>
          <a:xfrm>
            <a:off x="851586" y="1676400"/>
            <a:ext cx="7440829" cy="3505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itle 1"/>
          <p:cNvSpPr>
            <a:spLocks noGrp="1"/>
          </p:cNvSpPr>
          <p:nvPr>
            <p:ph type="ctrTitle"/>
          </p:nvPr>
        </p:nvSpPr>
        <p:spPr/>
        <p:txBody>
          <a:bodyPr>
            <a:normAutofit/>
          </a:bodyPr>
          <a:lstStyle/>
          <a:p>
            <a:r>
              <a:rPr lang="en-US" dirty="0"/>
              <a:t> </a:t>
            </a:r>
            <a:br>
              <a:rPr lang="en-US" dirty="0"/>
            </a:br>
            <a:endParaRPr lang="en-US" dirty="0"/>
          </a:p>
        </p:txBody>
      </p:sp>
      <p:sp>
        <p:nvSpPr>
          <p:cNvPr id="3" name="Subtitle 2"/>
          <p:cNvSpPr>
            <a:spLocks noGrp="1"/>
          </p:cNvSpPr>
          <p:nvPr>
            <p:ph type="subTitle" idx="1"/>
          </p:nvPr>
        </p:nvSpPr>
        <p:spPr>
          <a:xfrm>
            <a:off x="381000" y="1282343"/>
            <a:ext cx="8382000" cy="609600"/>
          </a:xfrm>
        </p:spPr>
        <p:txBody>
          <a:bodyPr>
            <a:noAutofit/>
          </a:bodyPr>
          <a:lstStyle/>
          <a:p>
            <a:r>
              <a:rPr lang="en-US" sz="3600" dirty="0">
                <a:solidFill>
                  <a:schemeClr val="tx1"/>
                </a:solidFill>
              </a:rPr>
              <a:t>Fines and Administrative Penalties</a:t>
            </a:r>
          </a:p>
        </p:txBody>
      </p:sp>
      <p:sp>
        <p:nvSpPr>
          <p:cNvPr id="11" name="Footer Placeholder 10"/>
          <p:cNvSpPr>
            <a:spLocks noGrp="1"/>
          </p:cNvSpPr>
          <p:nvPr>
            <p:ph type="ftr" sz="quarter" idx="11"/>
          </p:nvPr>
        </p:nvSpPr>
        <p:spPr>
          <a:xfrm>
            <a:off x="851587" y="6096000"/>
            <a:ext cx="7440828" cy="625475"/>
          </a:xfrm>
        </p:spPr>
        <p:txBody>
          <a:bodyPr/>
          <a:lstStyle/>
          <a:p>
            <a:r>
              <a:rPr lang="en-US" dirty="0">
                <a:latin typeface="Arial" panose="020B0604020202020204" pitchFamily="34" charset="0"/>
                <a:cs typeface="Arial" panose="020B0604020202020204" pitchFamily="34" charset="0"/>
                <a:hlinkClick r:id="rId3"/>
              </a:rPr>
              <a:t>WWW.NASAA.ORG</a:t>
            </a:r>
            <a:r>
              <a:rPr lang="en-US" dirty="0">
                <a:latin typeface="Arial" panose="020B0604020202020204" pitchFamily="34" charset="0"/>
                <a:cs typeface="Arial" panose="020B0604020202020204" pitchFamily="34" charset="0"/>
              </a:rPr>
              <a:t>  |  202 737 0900  |  750 FIRST ST NE STE 1140 WASHINGTON, DC 20002</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32" y="1891943"/>
            <a:ext cx="3067468" cy="435645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1891943"/>
            <a:ext cx="5785118" cy="4370279"/>
          </a:xfrm>
          <a:prstGeom prst="rect">
            <a:avLst/>
          </a:prstGeom>
        </p:spPr>
      </p:pic>
    </p:spTree>
    <p:extLst>
      <p:ext uri="{BB962C8B-B14F-4D97-AF65-F5344CB8AC3E}">
        <p14:creationId xmlns:p14="http://schemas.microsoft.com/office/powerpoint/2010/main" val="2306670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018" y="533400"/>
            <a:ext cx="7772400" cy="1470025"/>
          </a:xfrm>
        </p:spPr>
        <p:txBody>
          <a:bodyPr/>
          <a:lstStyle/>
          <a:p>
            <a:r>
              <a:rPr lang="en-US" dirty="0"/>
              <a:t>2017 NASAA Enforcement Forum</a:t>
            </a:r>
          </a:p>
        </p:txBody>
      </p:sp>
      <p:sp>
        <p:nvSpPr>
          <p:cNvPr id="3" name="Subtitle 2"/>
          <p:cNvSpPr>
            <a:spLocks noGrp="1"/>
          </p:cNvSpPr>
          <p:nvPr>
            <p:ph type="subTitle" idx="1"/>
          </p:nvPr>
        </p:nvSpPr>
        <p:spPr>
          <a:xfrm>
            <a:off x="1295400" y="3200400"/>
            <a:ext cx="3962400" cy="2209800"/>
          </a:xfrm>
        </p:spPr>
        <p:txBody>
          <a:bodyPr>
            <a:normAutofit/>
          </a:bodyPr>
          <a:lstStyle/>
          <a:p>
            <a:pPr algn="l"/>
            <a:r>
              <a:rPr lang="en-US" sz="5400" dirty="0">
                <a:solidFill>
                  <a:schemeClr val="tx2">
                    <a:lumMod val="50000"/>
                  </a:schemeClr>
                </a:solidFill>
              </a:rPr>
              <a:t>Questions?</a:t>
            </a:r>
          </a:p>
        </p:txBody>
      </p:sp>
      <p:sp>
        <p:nvSpPr>
          <p:cNvPr id="4" name="Footer Placeholder 3"/>
          <p:cNvSpPr>
            <a:spLocks noGrp="1"/>
          </p:cNvSpPr>
          <p:nvPr>
            <p:ph type="ftr" sz="quarter" idx="11"/>
          </p:nvPr>
        </p:nvSpPr>
        <p:spPr/>
        <p:txBody>
          <a:bodyPr/>
          <a:lstStyle/>
          <a:p>
            <a:r>
              <a:rPr lang="en-US"/>
              <a:t>WWW.NASAA.ORG   |          202 737 0900    |     750 FIRST ST NE STE 140 WASHINGTON, DC 20002</a:t>
            </a:r>
          </a:p>
        </p:txBody>
      </p:sp>
      <p:sp>
        <p:nvSpPr>
          <p:cNvPr id="5" name="Slide Number Placeholder 4"/>
          <p:cNvSpPr>
            <a:spLocks noGrp="1"/>
          </p:cNvSpPr>
          <p:nvPr>
            <p:ph type="sldNum" sz="quarter" idx="12"/>
          </p:nvPr>
        </p:nvSpPr>
        <p:spPr/>
        <p:txBody>
          <a:bodyPr/>
          <a:lstStyle/>
          <a:p>
            <a:fld id="{9F9EDBD0-C392-493E-8D55-DD7BBDB13573}" type="slidenum">
              <a:rPr lang="en-US" smtClean="0"/>
              <a:pPr/>
              <a:t>42</a:t>
            </a:fld>
            <a:endParaRPr lang="en-US"/>
          </a:p>
        </p:txBody>
      </p:sp>
      <p:pic>
        <p:nvPicPr>
          <p:cNvPr id="1026" name="Picture 2" descr="Image result for nasa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09800"/>
            <a:ext cx="21050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79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81001" y="1371600"/>
            <a:ext cx="8458200" cy="4952999"/>
          </a:xfrm>
          <a:prstGeom prst="rect">
            <a:avLst/>
          </a:prstGeom>
        </p:spPr>
      </p:pic>
    </p:spTree>
    <p:extLst>
      <p:ext uri="{BB962C8B-B14F-4D97-AF65-F5344CB8AC3E}">
        <p14:creationId xmlns:p14="http://schemas.microsoft.com/office/powerpoint/2010/main" val="234580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9144000" cy="4497185"/>
          </a:xfrm>
          <a:prstGeom prst="rect">
            <a:avLst/>
          </a:prstGeom>
        </p:spPr>
      </p:pic>
    </p:spTree>
    <p:extLst>
      <p:ext uri="{BB962C8B-B14F-4D97-AF65-F5344CB8AC3E}">
        <p14:creationId xmlns:p14="http://schemas.microsoft.com/office/powerpoint/2010/main" val="393284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30693"/>
            <a:ext cx="8305800" cy="5685698"/>
          </a:xfrm>
          <a:prstGeom prst="rect">
            <a:avLst/>
          </a:prstGeom>
        </p:spPr>
      </p:pic>
    </p:spTree>
    <p:extLst>
      <p:ext uri="{BB962C8B-B14F-4D97-AF65-F5344CB8AC3E}">
        <p14:creationId xmlns:p14="http://schemas.microsoft.com/office/powerpoint/2010/main" val="2761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40757"/>
            <a:ext cx="8077200" cy="5529211"/>
          </a:xfrm>
          <a:prstGeom prst="rect">
            <a:avLst/>
          </a:prstGeom>
        </p:spPr>
      </p:pic>
    </p:spTree>
    <p:extLst>
      <p:ext uri="{BB962C8B-B14F-4D97-AF65-F5344CB8AC3E}">
        <p14:creationId xmlns:p14="http://schemas.microsoft.com/office/powerpoint/2010/main" val="410503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2" cstate="print"/>
          <a:stretch>
            <a:fillRect/>
          </a:stretch>
        </p:blipFill>
        <p:spPr bwMode="auto">
          <a:xfrm>
            <a:off x="2128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2326360204"/>
              </p:ext>
            </p:extLst>
          </p:nvPr>
        </p:nvGraphicFramePr>
        <p:xfrm>
          <a:off x="457200" y="1676400"/>
          <a:ext cx="8229600" cy="3722422"/>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467600">
                  <a:extLst>
                    <a:ext uri="{9D8B030D-6E8A-4147-A177-3AD203B41FA5}">
                      <a16:colId xmlns:a16="http://schemas.microsoft.com/office/drawing/2014/main" val="20001"/>
                    </a:ext>
                  </a:extLst>
                </a:gridCol>
              </a:tblGrid>
              <a:tr h="932977">
                <a:tc gridSpan="2">
                  <a:txBody>
                    <a:bodyPr/>
                    <a:lstStyle/>
                    <a:p>
                      <a:pPr algn="ctr"/>
                      <a:r>
                        <a:rPr lang="en-US" sz="2400" dirty="0">
                          <a:latin typeface="Arial Black" panose="020B0A04020102020204" pitchFamily="34" charset="0"/>
                        </a:rPr>
                        <a:t>MOST REPORTED PRODUCTS AND SCHEMES</a:t>
                      </a:r>
                    </a:p>
                    <a:p>
                      <a:pPr algn="ctr"/>
                      <a:r>
                        <a:rPr lang="en-US" sz="2400" dirty="0"/>
                        <a:t>In order of frequency of investigations reported by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extLst>
                  <a:ext uri="{0D108BD9-81ED-4DB2-BD59-A6C34878D82A}">
                    <a16:rowId xmlns:a16="http://schemas.microsoft.com/office/drawing/2014/main" val="10000"/>
                  </a:ext>
                </a:extLst>
              </a:tr>
              <a:tr h="557889">
                <a:tc>
                  <a:txBody>
                    <a:bodyPr/>
                    <a:lstStyle/>
                    <a:p>
                      <a:pPr algn="ctr"/>
                      <a:r>
                        <a:rPr lang="en-US" sz="2800" dirty="0"/>
                        <a:t>1</a:t>
                      </a:r>
                    </a:p>
                  </a:txBody>
                  <a:tcPr>
                    <a:lnL w="12700" cap="flat" cmpd="sng" algn="ctr">
                      <a:solidFill>
                        <a:schemeClr val="tx1"/>
                      </a:solidFill>
                      <a:prstDash val="solid"/>
                      <a:round/>
                      <a:headEnd type="none" w="med" len="med"/>
                      <a:tailEnd type="none" w="med" len="med"/>
                    </a:lnL>
                  </a:tcPr>
                </a:tc>
                <a:tc>
                  <a:txBody>
                    <a:bodyPr/>
                    <a:lstStyle/>
                    <a:p>
                      <a:r>
                        <a:rPr lang="en-US" sz="2800" dirty="0"/>
                        <a:t>Oil &amp; Gas Investment Programs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57889">
                <a:tc>
                  <a:txBody>
                    <a:bodyPr/>
                    <a:lstStyle/>
                    <a:p>
                      <a:pPr algn="ctr"/>
                      <a:r>
                        <a:rPr lang="en-US" sz="2800" dirty="0"/>
                        <a:t>2</a:t>
                      </a:r>
                    </a:p>
                  </a:txBody>
                  <a:tcPr>
                    <a:lnL w="12700" cap="flat" cmpd="sng" algn="ctr">
                      <a:solidFill>
                        <a:schemeClr val="tx1"/>
                      </a:solidFill>
                      <a:prstDash val="solid"/>
                      <a:round/>
                      <a:headEnd type="none" w="med" len="med"/>
                      <a:tailEnd type="none" w="med" len="med"/>
                    </a:lnL>
                  </a:tcPr>
                </a:tc>
                <a:tc>
                  <a:txBody>
                    <a:bodyPr/>
                    <a:lstStyle/>
                    <a:p>
                      <a:r>
                        <a:rPr lang="en-US" sz="2800" dirty="0"/>
                        <a:t>Stocks</a:t>
                      </a:r>
                      <a:r>
                        <a:rPr lang="en-US" sz="2800" baseline="0" dirty="0"/>
                        <a:t> and Similar Equities</a:t>
                      </a:r>
                      <a:endParaRPr lang="en-US" sz="28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57889">
                <a:tc>
                  <a:txBody>
                    <a:bodyPr/>
                    <a:lstStyle/>
                    <a:p>
                      <a:pPr algn="ctr"/>
                      <a:r>
                        <a:rPr lang="en-US" sz="2800" dirty="0"/>
                        <a:t>3</a:t>
                      </a:r>
                    </a:p>
                  </a:txBody>
                  <a:tcPr>
                    <a:lnL w="12700" cap="flat" cmpd="sng" algn="ctr">
                      <a:solidFill>
                        <a:schemeClr val="tx1"/>
                      </a:solidFill>
                      <a:prstDash val="solid"/>
                      <a:round/>
                      <a:headEnd type="none" w="med" len="med"/>
                      <a:tailEnd type="none" w="med" len="med"/>
                    </a:lnL>
                  </a:tcPr>
                </a:tc>
                <a:tc>
                  <a:txBody>
                    <a:bodyPr/>
                    <a:lstStyle/>
                    <a:p>
                      <a:r>
                        <a:rPr lang="en-US" sz="2800" dirty="0"/>
                        <a:t>Real Estate Investment Programs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557889">
                <a:tc>
                  <a:txBody>
                    <a:bodyPr/>
                    <a:lstStyle/>
                    <a:p>
                      <a:pPr algn="ctr"/>
                      <a:r>
                        <a:rPr lang="en-US" sz="2800" dirty="0"/>
                        <a:t>4</a:t>
                      </a:r>
                    </a:p>
                  </a:txBody>
                  <a:tcPr>
                    <a:lnL w="12700" cap="flat" cmpd="sng" algn="ctr">
                      <a:solidFill>
                        <a:schemeClr val="tx1"/>
                      </a:solidFill>
                      <a:prstDash val="solid"/>
                      <a:round/>
                      <a:headEnd type="none" w="med" len="med"/>
                      <a:tailEnd type="none" w="med" len="med"/>
                    </a:lnL>
                  </a:tcPr>
                </a:tc>
                <a:tc>
                  <a:txBody>
                    <a:bodyPr/>
                    <a:lstStyle/>
                    <a:p>
                      <a:r>
                        <a:rPr lang="en-US" sz="2800" dirty="0"/>
                        <a:t>Promissory</a:t>
                      </a:r>
                      <a:r>
                        <a:rPr lang="en-US" sz="2800" baseline="0" dirty="0"/>
                        <a:t> Notes</a:t>
                      </a:r>
                      <a:endParaRPr lang="en-US" sz="28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557889">
                <a:tc>
                  <a:txBody>
                    <a:bodyPr/>
                    <a:lstStyle/>
                    <a:p>
                      <a:pPr algn="ctr"/>
                      <a:r>
                        <a:rPr lang="en-US" sz="2800" dirty="0"/>
                        <a:t>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800" dirty="0"/>
                        <a:t>Internet/Social</a:t>
                      </a:r>
                      <a:r>
                        <a:rPr lang="en-US" sz="2800" baseline="0" dirty="0"/>
                        <a:t> Media Fraud</a:t>
                      </a:r>
                      <a:endParaRPr lang="en-US" sz="28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61504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5305</TotalTime>
  <Words>1475</Words>
  <Application>Microsoft Office PowerPoint</Application>
  <PresentationFormat>On-screen Show (4:3)</PresentationFormat>
  <Paragraphs>185</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 Black</vt:lpstr>
      <vt:lpstr>Calibri</vt:lpstr>
      <vt:lpstr>Century Gothic</vt:lpstr>
      <vt:lpstr>Times New Roman</vt:lpstr>
      <vt:lpstr>Office Theme</vt:lpstr>
      <vt:lpstr>2017 NASAA Enforcement Forum</vt:lpstr>
      <vt:lpstr>PowerPoint Presentation</vt:lpstr>
      <vt:lpstr>   The Report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Continued Exploitation of Vulnerable Senior Investors </vt:lpstr>
      <vt:lpstr>PowerPoint Presentation</vt:lpstr>
      <vt:lpstr>PowerPoint Presentation</vt:lpstr>
      <vt:lpstr>PowerPoint Presentation</vt:lpstr>
      <vt:lpstr>PowerPoint Presentation</vt:lpstr>
      <vt:lpstr>EVOLUTION OF THE BINARY OPTIONS SCAM</vt:lpstr>
      <vt:lpstr>THE WORLD’S BIGGEST INVESTMENT SCAM?</vt:lpstr>
      <vt:lpstr>CSA TASK FORCE INITIATIVES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CSA 2016 Enforcement Report High Level Highlights </vt:lpstr>
      <vt:lpstr>Proceedings Commenced</vt:lpstr>
      <vt:lpstr>Concluded Cases</vt:lpstr>
      <vt:lpstr>  </vt:lpstr>
      <vt:lpstr>2017 NASAA Enforcement Forum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Wolf</dc:creator>
  <cp:lastModifiedBy>belder</cp:lastModifiedBy>
  <cp:revision>183</cp:revision>
  <cp:lastPrinted>2014-05-22T20:59:40Z</cp:lastPrinted>
  <dcterms:created xsi:type="dcterms:W3CDTF">2012-11-01T16:43:22Z</dcterms:created>
  <dcterms:modified xsi:type="dcterms:W3CDTF">2017-09-27T19:02:15Z</dcterms:modified>
</cp:coreProperties>
</file>